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handoutMasterIdLst>
    <p:handoutMasterId r:id="rId36"/>
  </p:handoutMasterIdLst>
  <p:sldIdLst>
    <p:sldId id="305" r:id="rId2"/>
    <p:sldId id="268" r:id="rId3"/>
    <p:sldId id="257" r:id="rId4"/>
    <p:sldId id="258" r:id="rId5"/>
    <p:sldId id="259" r:id="rId6"/>
    <p:sldId id="260" r:id="rId7"/>
    <p:sldId id="261" r:id="rId8"/>
    <p:sldId id="262" r:id="rId9"/>
    <p:sldId id="263" r:id="rId10"/>
    <p:sldId id="278" r:id="rId11"/>
    <p:sldId id="264" r:id="rId12"/>
    <p:sldId id="265" r:id="rId13"/>
    <p:sldId id="280" r:id="rId14"/>
    <p:sldId id="284" r:id="rId15"/>
    <p:sldId id="269" r:id="rId16"/>
    <p:sldId id="275" r:id="rId17"/>
    <p:sldId id="306" r:id="rId18"/>
    <p:sldId id="270" r:id="rId19"/>
    <p:sldId id="271" r:id="rId20"/>
    <p:sldId id="272" r:id="rId21"/>
    <p:sldId id="273" r:id="rId22"/>
    <p:sldId id="274" r:id="rId23"/>
    <p:sldId id="281" r:id="rId24"/>
    <p:sldId id="282" r:id="rId25"/>
    <p:sldId id="299" r:id="rId26"/>
    <p:sldId id="300" r:id="rId27"/>
    <p:sldId id="301" r:id="rId28"/>
    <p:sldId id="303" r:id="rId29"/>
    <p:sldId id="295" r:id="rId30"/>
    <p:sldId id="283" r:id="rId31"/>
    <p:sldId id="297" r:id="rId32"/>
    <p:sldId id="298" r:id="rId33"/>
    <p:sldId id="302" r:id="rId34"/>
    <p:sldId id="292" r:id="rId35"/>
  </p:sldIdLst>
  <p:sldSz cx="9144000" cy="6858000" type="screen4x3"/>
  <p:notesSz cx="6888163" cy="100187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1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561DDF-D017-47C5-8056-41235AAA308D}"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l-GR"/>
        </a:p>
      </dgm:t>
    </dgm:pt>
    <dgm:pt modelId="{4E3F67DE-5C9C-41C3-BA70-DDD40F11B989}">
      <dgm:prSet phldrT="[Κείμενο]"/>
      <dgm:spPr>
        <a:blipFill rotWithShape="0">
          <a:blip xmlns:r="http://schemas.openxmlformats.org/officeDocument/2006/relationships" r:embed="rId1"/>
          <a:stretch>
            <a:fillRect/>
          </a:stretch>
        </a:blipFill>
      </dgm:spPr>
      <dgm:t>
        <a:bodyPr/>
        <a:lstStyle/>
        <a:p>
          <a:r>
            <a:rPr lang="el-GR" dirty="0" smtClean="0"/>
            <a:t>φάση ΑΡΝΗΣΗΣ</a:t>
          </a:r>
          <a:endParaRPr lang="el-GR" dirty="0"/>
        </a:p>
      </dgm:t>
    </dgm:pt>
    <dgm:pt modelId="{B83BC5FF-10F5-449E-9D34-349F58234879}" type="parTrans" cxnId="{B5FEF208-CB89-4633-B55C-A6491573F49A}">
      <dgm:prSet/>
      <dgm:spPr/>
      <dgm:t>
        <a:bodyPr/>
        <a:lstStyle/>
        <a:p>
          <a:endParaRPr lang="el-GR"/>
        </a:p>
      </dgm:t>
    </dgm:pt>
    <dgm:pt modelId="{E4BAEFF9-54F2-4968-88E6-CB3787499F59}" type="sibTrans" cxnId="{B5FEF208-CB89-4633-B55C-A6491573F49A}">
      <dgm:prSet/>
      <dgm:spPr/>
      <dgm:t>
        <a:bodyPr/>
        <a:lstStyle/>
        <a:p>
          <a:endParaRPr lang="el-GR"/>
        </a:p>
      </dgm:t>
    </dgm:pt>
    <dgm:pt modelId="{280A8F2D-409A-4751-BB0C-25BB0F8E25F9}">
      <dgm:prSet phldrT="[Κείμενο]"/>
      <dgm:spPr/>
      <dgm:t>
        <a:bodyPr/>
        <a:lstStyle/>
        <a:p>
          <a:r>
            <a:rPr lang="el-GR" dirty="0" smtClean="0"/>
            <a:t>φάση </a:t>
          </a:r>
          <a:r>
            <a:rPr lang="en-US" dirty="0" smtClean="0"/>
            <a:t>ENT</a:t>
          </a:r>
          <a:r>
            <a:rPr lang="el-GR" dirty="0" smtClean="0"/>
            <a:t>ΑΣΗΣ</a:t>
          </a:r>
          <a:endParaRPr lang="el-GR" dirty="0"/>
        </a:p>
      </dgm:t>
    </dgm:pt>
    <dgm:pt modelId="{CA7F096B-6DF2-4C41-B3CD-68B5853051A7}" type="parTrans" cxnId="{6AE34463-7C40-401C-954E-20E0F9093775}">
      <dgm:prSet/>
      <dgm:spPr/>
      <dgm:t>
        <a:bodyPr/>
        <a:lstStyle/>
        <a:p>
          <a:endParaRPr lang="el-GR"/>
        </a:p>
      </dgm:t>
    </dgm:pt>
    <dgm:pt modelId="{EEFFFE98-2EA4-49A7-A20E-16C587C36A0B}" type="sibTrans" cxnId="{6AE34463-7C40-401C-954E-20E0F9093775}">
      <dgm:prSet/>
      <dgm:spPr/>
      <dgm:t>
        <a:bodyPr/>
        <a:lstStyle/>
        <a:p>
          <a:endParaRPr lang="el-GR"/>
        </a:p>
      </dgm:t>
    </dgm:pt>
    <dgm:pt modelId="{280F0567-A84F-4DE5-A07E-A4692B98DC82}">
      <dgm:prSet phldrT="[Κείμενο]"/>
      <dgm:spPr/>
      <dgm:t>
        <a:bodyPr/>
        <a:lstStyle/>
        <a:p>
          <a:r>
            <a:rPr lang="el-GR" dirty="0" smtClean="0"/>
            <a:t>φάση ΕΞΑΝΤΛΗΣΗΣ</a:t>
          </a:r>
          <a:endParaRPr lang="el-GR" dirty="0"/>
        </a:p>
      </dgm:t>
    </dgm:pt>
    <dgm:pt modelId="{E5FCC413-4254-4051-BAE1-53AD1F945F93}" type="parTrans" cxnId="{FAA16BA6-5C0E-4922-AA97-AC4DDF44D3A9}">
      <dgm:prSet/>
      <dgm:spPr/>
      <dgm:t>
        <a:bodyPr/>
        <a:lstStyle/>
        <a:p>
          <a:endParaRPr lang="el-GR"/>
        </a:p>
      </dgm:t>
    </dgm:pt>
    <dgm:pt modelId="{7DB1DC7D-1384-44A0-8D17-E24F6B01081C}" type="sibTrans" cxnId="{FAA16BA6-5C0E-4922-AA97-AC4DDF44D3A9}">
      <dgm:prSet/>
      <dgm:spPr/>
      <dgm:t>
        <a:bodyPr/>
        <a:lstStyle/>
        <a:p>
          <a:endParaRPr lang="el-GR"/>
        </a:p>
      </dgm:t>
    </dgm:pt>
    <dgm:pt modelId="{1D2345A8-7242-4396-95AB-724680CEDE27}" type="pres">
      <dgm:prSet presAssocID="{00561DDF-D017-47C5-8056-41235AAA308D}" presName="rootnode" presStyleCnt="0">
        <dgm:presLayoutVars>
          <dgm:chMax/>
          <dgm:chPref/>
          <dgm:dir/>
          <dgm:animLvl val="lvl"/>
        </dgm:presLayoutVars>
      </dgm:prSet>
      <dgm:spPr/>
      <dgm:t>
        <a:bodyPr/>
        <a:lstStyle/>
        <a:p>
          <a:endParaRPr lang="el-GR"/>
        </a:p>
      </dgm:t>
    </dgm:pt>
    <dgm:pt modelId="{65F30980-22CD-462C-BF35-3597F391DF57}" type="pres">
      <dgm:prSet presAssocID="{4E3F67DE-5C9C-41C3-BA70-DDD40F11B989}" presName="composite" presStyleCnt="0"/>
      <dgm:spPr/>
    </dgm:pt>
    <dgm:pt modelId="{44FCC8AB-5B91-41FF-961A-A991234FB2A6}" type="pres">
      <dgm:prSet presAssocID="{4E3F67DE-5C9C-41C3-BA70-DDD40F11B989}" presName="bentUpArrow1" presStyleLbl="alignImgPlace1" presStyleIdx="0" presStyleCnt="2" custLinFactNeighborX="-44382" custLinFactNeighborY="-968"/>
      <dgm:spPr/>
      <dgm:t>
        <a:bodyPr/>
        <a:lstStyle/>
        <a:p>
          <a:endParaRPr lang="el-GR"/>
        </a:p>
      </dgm:t>
    </dgm:pt>
    <dgm:pt modelId="{BF86C09A-6605-4D86-BC06-04342D5FF804}" type="pres">
      <dgm:prSet presAssocID="{4E3F67DE-5C9C-41C3-BA70-DDD40F11B989}" presName="ParentText" presStyleLbl="node1" presStyleIdx="0" presStyleCnt="3" custLinFactNeighborX="-39969" custLinFactNeighborY="-1882">
        <dgm:presLayoutVars>
          <dgm:chMax val="1"/>
          <dgm:chPref val="1"/>
          <dgm:bulletEnabled val="1"/>
        </dgm:presLayoutVars>
      </dgm:prSet>
      <dgm:spPr/>
      <dgm:t>
        <a:bodyPr/>
        <a:lstStyle/>
        <a:p>
          <a:endParaRPr lang="el-GR"/>
        </a:p>
      </dgm:t>
    </dgm:pt>
    <dgm:pt modelId="{158DC8B4-BDB5-481F-AF74-749D0B9532A0}" type="pres">
      <dgm:prSet presAssocID="{4E3F67DE-5C9C-41C3-BA70-DDD40F11B989}" presName="ChildText" presStyleLbl="revTx" presStyleIdx="0" presStyleCnt="2">
        <dgm:presLayoutVars>
          <dgm:chMax val="0"/>
          <dgm:chPref val="0"/>
          <dgm:bulletEnabled val="1"/>
        </dgm:presLayoutVars>
      </dgm:prSet>
      <dgm:spPr/>
      <dgm:t>
        <a:bodyPr/>
        <a:lstStyle/>
        <a:p>
          <a:endParaRPr lang="el-GR"/>
        </a:p>
      </dgm:t>
    </dgm:pt>
    <dgm:pt modelId="{F53AC246-701D-413B-9C11-E8E68F62A7C3}" type="pres">
      <dgm:prSet presAssocID="{E4BAEFF9-54F2-4968-88E6-CB3787499F59}" presName="sibTrans" presStyleCnt="0"/>
      <dgm:spPr/>
    </dgm:pt>
    <dgm:pt modelId="{C4D051CF-4CFD-4C84-A194-8661A12B0671}" type="pres">
      <dgm:prSet presAssocID="{280A8F2D-409A-4751-BB0C-25BB0F8E25F9}" presName="composite" presStyleCnt="0"/>
      <dgm:spPr/>
    </dgm:pt>
    <dgm:pt modelId="{8E3D60F8-E441-4AB7-9031-B8F752BAD8E1}" type="pres">
      <dgm:prSet presAssocID="{280A8F2D-409A-4751-BB0C-25BB0F8E25F9}" presName="bentUpArrow1" presStyleLbl="alignImgPlace1" presStyleIdx="1" presStyleCnt="2" custLinFactNeighborX="-24933" custLinFactNeighborY="-1721"/>
      <dgm:spPr/>
    </dgm:pt>
    <dgm:pt modelId="{4D9019F6-A5FB-4323-86C1-4841FC80AF3D}" type="pres">
      <dgm:prSet presAssocID="{280A8F2D-409A-4751-BB0C-25BB0F8E25F9}" presName="ParentText" presStyleLbl="node1" presStyleIdx="1" presStyleCnt="3" custLinFactNeighborX="-34055" custLinFactNeighborY="-5509">
        <dgm:presLayoutVars>
          <dgm:chMax val="1"/>
          <dgm:chPref val="1"/>
          <dgm:bulletEnabled val="1"/>
        </dgm:presLayoutVars>
      </dgm:prSet>
      <dgm:spPr/>
      <dgm:t>
        <a:bodyPr/>
        <a:lstStyle/>
        <a:p>
          <a:endParaRPr lang="el-GR"/>
        </a:p>
      </dgm:t>
    </dgm:pt>
    <dgm:pt modelId="{F1676909-F703-45CE-9FBA-D6A8F3CB2DA4}" type="pres">
      <dgm:prSet presAssocID="{280A8F2D-409A-4751-BB0C-25BB0F8E25F9}" presName="ChildText" presStyleLbl="revTx" presStyleIdx="1" presStyleCnt="2">
        <dgm:presLayoutVars>
          <dgm:chMax val="0"/>
          <dgm:chPref val="0"/>
          <dgm:bulletEnabled val="1"/>
        </dgm:presLayoutVars>
      </dgm:prSet>
      <dgm:spPr/>
      <dgm:t>
        <a:bodyPr/>
        <a:lstStyle/>
        <a:p>
          <a:endParaRPr lang="el-GR"/>
        </a:p>
      </dgm:t>
    </dgm:pt>
    <dgm:pt modelId="{13B69615-6288-44BE-92B8-22D2BC91FA8C}" type="pres">
      <dgm:prSet presAssocID="{EEFFFE98-2EA4-49A7-A20E-16C587C36A0B}" presName="sibTrans" presStyleCnt="0"/>
      <dgm:spPr/>
    </dgm:pt>
    <dgm:pt modelId="{DC6E68BF-F8E9-49DA-8B15-717E7657614E}" type="pres">
      <dgm:prSet presAssocID="{280F0567-A84F-4DE5-A07E-A4692B98DC82}" presName="composite" presStyleCnt="0"/>
      <dgm:spPr/>
    </dgm:pt>
    <dgm:pt modelId="{4237C98A-2BB1-4ADE-987A-4021523AC398}" type="pres">
      <dgm:prSet presAssocID="{280F0567-A84F-4DE5-A07E-A4692B98DC82}" presName="ParentText" presStyleLbl="node1" presStyleIdx="2" presStyleCnt="3" custLinFactNeighborX="-20903" custLinFactNeighborY="-5588">
        <dgm:presLayoutVars>
          <dgm:chMax val="1"/>
          <dgm:chPref val="1"/>
          <dgm:bulletEnabled val="1"/>
        </dgm:presLayoutVars>
      </dgm:prSet>
      <dgm:spPr/>
      <dgm:t>
        <a:bodyPr/>
        <a:lstStyle/>
        <a:p>
          <a:endParaRPr lang="el-GR"/>
        </a:p>
      </dgm:t>
    </dgm:pt>
  </dgm:ptLst>
  <dgm:cxnLst>
    <dgm:cxn modelId="{B5FEF208-CB89-4633-B55C-A6491573F49A}" srcId="{00561DDF-D017-47C5-8056-41235AAA308D}" destId="{4E3F67DE-5C9C-41C3-BA70-DDD40F11B989}" srcOrd="0" destOrd="0" parTransId="{B83BC5FF-10F5-449E-9D34-349F58234879}" sibTransId="{E4BAEFF9-54F2-4968-88E6-CB3787499F59}"/>
    <dgm:cxn modelId="{6AE34463-7C40-401C-954E-20E0F9093775}" srcId="{00561DDF-D017-47C5-8056-41235AAA308D}" destId="{280A8F2D-409A-4751-BB0C-25BB0F8E25F9}" srcOrd="1" destOrd="0" parTransId="{CA7F096B-6DF2-4C41-B3CD-68B5853051A7}" sibTransId="{EEFFFE98-2EA4-49A7-A20E-16C587C36A0B}"/>
    <dgm:cxn modelId="{FAA16BA6-5C0E-4922-AA97-AC4DDF44D3A9}" srcId="{00561DDF-D017-47C5-8056-41235AAA308D}" destId="{280F0567-A84F-4DE5-A07E-A4692B98DC82}" srcOrd="2" destOrd="0" parTransId="{E5FCC413-4254-4051-BAE1-53AD1F945F93}" sibTransId="{7DB1DC7D-1384-44A0-8D17-E24F6B01081C}"/>
    <dgm:cxn modelId="{0381455D-D19B-43D8-BE21-6A67F7783605}" type="presOf" srcId="{280F0567-A84F-4DE5-A07E-A4692B98DC82}" destId="{4237C98A-2BB1-4ADE-987A-4021523AC398}" srcOrd="0" destOrd="0" presId="urn:microsoft.com/office/officeart/2005/8/layout/StepDownProcess"/>
    <dgm:cxn modelId="{20F024A9-638B-4800-8D72-193205966152}" type="presOf" srcId="{280A8F2D-409A-4751-BB0C-25BB0F8E25F9}" destId="{4D9019F6-A5FB-4323-86C1-4841FC80AF3D}" srcOrd="0" destOrd="0" presId="urn:microsoft.com/office/officeart/2005/8/layout/StepDownProcess"/>
    <dgm:cxn modelId="{17D12914-AD08-44E7-BED7-70CC1BF952FF}" type="presOf" srcId="{00561DDF-D017-47C5-8056-41235AAA308D}" destId="{1D2345A8-7242-4396-95AB-724680CEDE27}" srcOrd="0" destOrd="0" presId="urn:microsoft.com/office/officeart/2005/8/layout/StepDownProcess"/>
    <dgm:cxn modelId="{172EC731-926C-434F-8D93-4F0A1436DDEB}" type="presOf" srcId="{4E3F67DE-5C9C-41C3-BA70-DDD40F11B989}" destId="{BF86C09A-6605-4D86-BC06-04342D5FF804}" srcOrd="0" destOrd="0" presId="urn:microsoft.com/office/officeart/2005/8/layout/StepDownProcess"/>
    <dgm:cxn modelId="{7F6CEF42-5B21-499E-8E6A-60B39746A49F}" type="presParOf" srcId="{1D2345A8-7242-4396-95AB-724680CEDE27}" destId="{65F30980-22CD-462C-BF35-3597F391DF57}" srcOrd="0" destOrd="0" presId="urn:microsoft.com/office/officeart/2005/8/layout/StepDownProcess"/>
    <dgm:cxn modelId="{ABDDEC18-4276-4EF3-87AE-2B753DBB530D}" type="presParOf" srcId="{65F30980-22CD-462C-BF35-3597F391DF57}" destId="{44FCC8AB-5B91-41FF-961A-A991234FB2A6}" srcOrd="0" destOrd="0" presId="urn:microsoft.com/office/officeart/2005/8/layout/StepDownProcess"/>
    <dgm:cxn modelId="{E9A98E1F-BDFD-4C3F-9C06-39A828229871}" type="presParOf" srcId="{65F30980-22CD-462C-BF35-3597F391DF57}" destId="{BF86C09A-6605-4D86-BC06-04342D5FF804}" srcOrd="1" destOrd="0" presId="urn:microsoft.com/office/officeart/2005/8/layout/StepDownProcess"/>
    <dgm:cxn modelId="{04CAC683-E5D7-4E45-BBD9-F77194713E52}" type="presParOf" srcId="{65F30980-22CD-462C-BF35-3597F391DF57}" destId="{158DC8B4-BDB5-481F-AF74-749D0B9532A0}" srcOrd="2" destOrd="0" presId="urn:microsoft.com/office/officeart/2005/8/layout/StepDownProcess"/>
    <dgm:cxn modelId="{FDD4CA64-9CA3-41E7-A69D-8FE6066A2B12}" type="presParOf" srcId="{1D2345A8-7242-4396-95AB-724680CEDE27}" destId="{F53AC246-701D-413B-9C11-E8E68F62A7C3}" srcOrd="1" destOrd="0" presId="urn:microsoft.com/office/officeart/2005/8/layout/StepDownProcess"/>
    <dgm:cxn modelId="{8D7709F3-7C8F-469C-8D53-3DDE6D557313}" type="presParOf" srcId="{1D2345A8-7242-4396-95AB-724680CEDE27}" destId="{C4D051CF-4CFD-4C84-A194-8661A12B0671}" srcOrd="2" destOrd="0" presId="urn:microsoft.com/office/officeart/2005/8/layout/StepDownProcess"/>
    <dgm:cxn modelId="{F7CDB11B-06E0-4266-8DE6-53E424C39C3A}" type="presParOf" srcId="{C4D051CF-4CFD-4C84-A194-8661A12B0671}" destId="{8E3D60F8-E441-4AB7-9031-B8F752BAD8E1}" srcOrd="0" destOrd="0" presId="urn:microsoft.com/office/officeart/2005/8/layout/StepDownProcess"/>
    <dgm:cxn modelId="{AA6AAEF4-466D-4A35-97BA-AED200E650A5}" type="presParOf" srcId="{C4D051CF-4CFD-4C84-A194-8661A12B0671}" destId="{4D9019F6-A5FB-4323-86C1-4841FC80AF3D}" srcOrd="1" destOrd="0" presId="urn:microsoft.com/office/officeart/2005/8/layout/StepDownProcess"/>
    <dgm:cxn modelId="{9964EAAC-2F2B-4988-BC3F-753073494403}" type="presParOf" srcId="{C4D051CF-4CFD-4C84-A194-8661A12B0671}" destId="{F1676909-F703-45CE-9FBA-D6A8F3CB2DA4}" srcOrd="2" destOrd="0" presId="urn:microsoft.com/office/officeart/2005/8/layout/StepDownProcess"/>
    <dgm:cxn modelId="{ACECD7CE-012F-43B4-80CF-181F4FEFDAE4}" type="presParOf" srcId="{1D2345A8-7242-4396-95AB-724680CEDE27}" destId="{13B69615-6288-44BE-92B8-22D2BC91FA8C}" srcOrd="3" destOrd="0" presId="urn:microsoft.com/office/officeart/2005/8/layout/StepDownProcess"/>
    <dgm:cxn modelId="{8B9C06D7-5E5A-488A-95B1-BB6E37CC1CE2}" type="presParOf" srcId="{1D2345A8-7242-4396-95AB-724680CEDE27}" destId="{DC6E68BF-F8E9-49DA-8B15-717E7657614E}" srcOrd="4" destOrd="0" presId="urn:microsoft.com/office/officeart/2005/8/layout/StepDownProcess"/>
    <dgm:cxn modelId="{F385EE85-9BAF-41A5-9601-0743046BF117}" type="presParOf" srcId="{DC6E68BF-F8E9-49DA-8B15-717E7657614E}" destId="{4237C98A-2BB1-4ADE-987A-4021523AC398}"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FCC8AB-5B91-41FF-961A-A991234FB2A6}">
      <dsp:nvSpPr>
        <dsp:cNvPr id="0" name=""/>
        <dsp:cNvSpPr/>
      </dsp:nvSpPr>
      <dsp:spPr>
        <a:xfrm rot="5400000">
          <a:off x="385178" y="998329"/>
          <a:ext cx="890560" cy="1013871"/>
        </a:xfrm>
        <a:prstGeom prst="bentUpArrow">
          <a:avLst>
            <a:gd name="adj1" fmla="val 32840"/>
            <a:gd name="adj2" fmla="val 25000"/>
            <a:gd name="adj3" fmla="val 3578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86C09A-6605-4D86-BC06-04342D5FF804}">
      <dsp:nvSpPr>
        <dsp:cNvPr id="0" name=""/>
        <dsp:cNvSpPr/>
      </dsp:nvSpPr>
      <dsp:spPr>
        <a:xfrm>
          <a:off x="3" y="0"/>
          <a:ext cx="1499179" cy="1049377"/>
        </a:xfrm>
        <a:prstGeom prst="roundRect">
          <a:avLst>
            <a:gd name="adj" fmla="val 16670"/>
          </a:avLst>
        </a:prstGeom>
        <a:blipFill rotWithShape="0">
          <a:blip xmlns:r="http://schemas.openxmlformats.org/officeDocument/2006/relationships" r:embed="rId1"/>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φάση ΑΡΝΗΣΗΣ</a:t>
          </a:r>
          <a:endParaRPr lang="el-GR" sz="1700" kern="1200" dirty="0"/>
        </a:p>
      </dsp:txBody>
      <dsp:txXfrm>
        <a:off x="51239" y="51236"/>
        <a:ext cx="1396707" cy="946905"/>
      </dsp:txXfrm>
    </dsp:sp>
    <dsp:sp modelId="{158DC8B4-BDB5-481F-AF74-749D0B9532A0}">
      <dsp:nvSpPr>
        <dsp:cNvPr id="0" name=""/>
        <dsp:cNvSpPr/>
      </dsp:nvSpPr>
      <dsp:spPr>
        <a:xfrm>
          <a:off x="2098390" y="119827"/>
          <a:ext cx="1090360" cy="848153"/>
        </a:xfrm>
        <a:prstGeom prst="rect">
          <a:avLst/>
        </a:prstGeom>
        <a:noFill/>
        <a:ln>
          <a:noFill/>
        </a:ln>
        <a:effectLst/>
      </dsp:spPr>
      <dsp:style>
        <a:lnRef idx="0">
          <a:scrgbClr r="0" g="0" b="0"/>
        </a:lnRef>
        <a:fillRef idx="0">
          <a:scrgbClr r="0" g="0" b="0"/>
        </a:fillRef>
        <a:effectRef idx="0">
          <a:scrgbClr r="0" g="0" b="0"/>
        </a:effectRef>
        <a:fontRef idx="minor"/>
      </dsp:style>
    </dsp:sp>
    <dsp:sp modelId="{8E3D60F8-E441-4AB7-9031-B8F752BAD8E1}">
      <dsp:nvSpPr>
        <dsp:cNvPr id="0" name=""/>
        <dsp:cNvSpPr/>
      </dsp:nvSpPr>
      <dsp:spPr>
        <a:xfrm rot="5400000">
          <a:off x="1825345" y="2170420"/>
          <a:ext cx="890560" cy="1013871"/>
        </a:xfrm>
        <a:prstGeom prst="bentUpArrow">
          <a:avLst>
            <a:gd name="adj1" fmla="val 32840"/>
            <a:gd name="adj2" fmla="val 25000"/>
            <a:gd name="adj3" fmla="val 35780"/>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9019F6-A5FB-4323-86C1-4841FC80AF3D}">
      <dsp:nvSpPr>
        <dsp:cNvPr id="0" name=""/>
        <dsp:cNvSpPr/>
      </dsp:nvSpPr>
      <dsp:spPr>
        <a:xfrm>
          <a:off x="1331644" y="1140732"/>
          <a:ext cx="1499179" cy="1049377"/>
        </a:xfrm>
        <a:prstGeom prst="roundRect">
          <a:avLst>
            <a:gd name="adj" fmla="val 166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φάση </a:t>
          </a:r>
          <a:r>
            <a:rPr lang="en-US" sz="1700" kern="1200" dirty="0" smtClean="0"/>
            <a:t>ENT</a:t>
          </a:r>
          <a:r>
            <a:rPr lang="el-GR" sz="1700" kern="1200" dirty="0" smtClean="0"/>
            <a:t>ΑΣΗΣ</a:t>
          </a:r>
          <a:endParaRPr lang="el-GR" sz="1700" kern="1200" dirty="0"/>
        </a:p>
      </dsp:txBody>
      <dsp:txXfrm>
        <a:off x="1382880" y="1191968"/>
        <a:ext cx="1396707" cy="946905"/>
      </dsp:txXfrm>
    </dsp:sp>
    <dsp:sp modelId="{F1676909-F703-45CE-9FBA-D6A8F3CB2DA4}">
      <dsp:nvSpPr>
        <dsp:cNvPr id="0" name=""/>
        <dsp:cNvSpPr/>
      </dsp:nvSpPr>
      <dsp:spPr>
        <a:xfrm>
          <a:off x="3341369" y="1298624"/>
          <a:ext cx="1090360" cy="848153"/>
        </a:xfrm>
        <a:prstGeom prst="rect">
          <a:avLst/>
        </a:prstGeom>
        <a:noFill/>
        <a:ln>
          <a:noFill/>
        </a:ln>
        <a:effectLst/>
      </dsp:spPr>
      <dsp:style>
        <a:lnRef idx="0">
          <a:scrgbClr r="0" g="0" b="0"/>
        </a:lnRef>
        <a:fillRef idx="0">
          <a:scrgbClr r="0" g="0" b="0"/>
        </a:fillRef>
        <a:effectRef idx="0">
          <a:scrgbClr r="0" g="0" b="0"/>
        </a:effectRef>
        <a:fontRef idx="minor"/>
      </dsp:style>
    </dsp:sp>
    <dsp:sp modelId="{4237C98A-2BB1-4ADE-987A-4021523AC398}">
      <dsp:nvSpPr>
        <dsp:cNvPr id="0" name=""/>
        <dsp:cNvSpPr/>
      </dsp:nvSpPr>
      <dsp:spPr>
        <a:xfrm>
          <a:off x="2771795" y="2318700"/>
          <a:ext cx="1499179" cy="1049377"/>
        </a:xfrm>
        <a:prstGeom prst="roundRect">
          <a:avLst>
            <a:gd name="adj" fmla="val 1667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l-GR" sz="1700" kern="1200" dirty="0" smtClean="0"/>
            <a:t>φάση ΕΞΑΝΤΛΗΣΗΣ</a:t>
          </a:r>
          <a:endParaRPr lang="el-GR" sz="1700" kern="1200" dirty="0"/>
        </a:p>
      </dsp:txBody>
      <dsp:txXfrm>
        <a:off x="2823031" y="2369936"/>
        <a:ext cx="1396707" cy="946905"/>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4870" cy="500935"/>
          </a:xfrm>
          <a:prstGeom prst="rect">
            <a:avLst/>
          </a:prstGeom>
        </p:spPr>
        <p:txBody>
          <a:bodyPr vert="horz" lIns="96605" tIns="48303" rIns="96605" bIns="48303" rtlCol="0"/>
          <a:lstStyle>
            <a:lvl1pPr algn="l">
              <a:defRPr sz="1300"/>
            </a:lvl1pPr>
          </a:lstStyle>
          <a:p>
            <a:endParaRPr lang="el-GR"/>
          </a:p>
        </p:txBody>
      </p:sp>
      <p:sp>
        <p:nvSpPr>
          <p:cNvPr id="3" name="Θέση ημερομηνίας 2"/>
          <p:cNvSpPr>
            <a:spLocks noGrp="1"/>
          </p:cNvSpPr>
          <p:nvPr>
            <p:ph type="dt" sz="quarter" idx="1"/>
          </p:nvPr>
        </p:nvSpPr>
        <p:spPr>
          <a:xfrm>
            <a:off x="3901698" y="0"/>
            <a:ext cx="2984870" cy="500935"/>
          </a:xfrm>
          <a:prstGeom prst="rect">
            <a:avLst/>
          </a:prstGeom>
        </p:spPr>
        <p:txBody>
          <a:bodyPr vert="horz" lIns="96605" tIns="48303" rIns="96605" bIns="48303" rtlCol="0"/>
          <a:lstStyle>
            <a:lvl1pPr algn="r">
              <a:defRPr sz="1300"/>
            </a:lvl1pPr>
          </a:lstStyle>
          <a:p>
            <a:fld id="{CA97ED3A-3155-4BFB-8F31-C03F34CE57BD}" type="datetimeFigureOut">
              <a:rPr lang="el-GR" smtClean="0"/>
              <a:t>29/1/2019</a:t>
            </a:fld>
            <a:endParaRPr lang="el-GR"/>
          </a:p>
        </p:txBody>
      </p:sp>
      <p:sp>
        <p:nvSpPr>
          <p:cNvPr id="4" name="Θέση υποσέλιδου 3"/>
          <p:cNvSpPr>
            <a:spLocks noGrp="1"/>
          </p:cNvSpPr>
          <p:nvPr>
            <p:ph type="ftr" sz="quarter" idx="2"/>
          </p:nvPr>
        </p:nvSpPr>
        <p:spPr>
          <a:xfrm>
            <a:off x="0" y="9516038"/>
            <a:ext cx="2984870" cy="500935"/>
          </a:xfrm>
          <a:prstGeom prst="rect">
            <a:avLst/>
          </a:prstGeom>
        </p:spPr>
        <p:txBody>
          <a:bodyPr vert="horz" lIns="96605" tIns="48303" rIns="96605" bIns="48303" rtlCol="0" anchor="b"/>
          <a:lstStyle>
            <a:lvl1pPr algn="l">
              <a:defRPr sz="1300"/>
            </a:lvl1pPr>
          </a:lstStyle>
          <a:p>
            <a:endParaRPr lang="el-GR"/>
          </a:p>
        </p:txBody>
      </p:sp>
      <p:sp>
        <p:nvSpPr>
          <p:cNvPr id="5" name="Θέση αριθμού διαφάνειας 4"/>
          <p:cNvSpPr>
            <a:spLocks noGrp="1"/>
          </p:cNvSpPr>
          <p:nvPr>
            <p:ph type="sldNum" sz="quarter" idx="3"/>
          </p:nvPr>
        </p:nvSpPr>
        <p:spPr>
          <a:xfrm>
            <a:off x="3901698" y="9516038"/>
            <a:ext cx="2984870" cy="500935"/>
          </a:xfrm>
          <a:prstGeom prst="rect">
            <a:avLst/>
          </a:prstGeom>
        </p:spPr>
        <p:txBody>
          <a:bodyPr vert="horz" lIns="96605" tIns="48303" rIns="96605" bIns="48303" rtlCol="0" anchor="b"/>
          <a:lstStyle>
            <a:lvl1pPr algn="r">
              <a:defRPr sz="1300"/>
            </a:lvl1pPr>
          </a:lstStyle>
          <a:p>
            <a:fld id="{045FB584-11E9-4379-AA5A-C1977DB068EE}" type="slidenum">
              <a:rPr lang="el-GR" smtClean="0"/>
              <a:t>‹#›</a:t>
            </a:fld>
            <a:endParaRPr lang="el-GR"/>
          </a:p>
        </p:txBody>
      </p:sp>
    </p:spTree>
    <p:extLst>
      <p:ext uri="{BB962C8B-B14F-4D97-AF65-F5344CB8AC3E}">
        <p14:creationId xmlns:p14="http://schemas.microsoft.com/office/powerpoint/2010/main" val="34822695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13FA4271-7940-4B42-B8E5-5AC1C8197A3A}"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71224-AE9B-4816-A4AD-FAB9761E01A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13FA4271-7940-4B42-B8E5-5AC1C8197A3A}"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71224-AE9B-4816-A4AD-FAB9761E01A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3FA4271-7940-4B42-B8E5-5AC1C8197A3A}"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71224-AE9B-4816-A4AD-FAB9761E01A5}" type="slidenum">
              <a:rPr lang="el-GR" smtClean="0"/>
              <a:t>‹#›</a:t>
            </a:fld>
            <a:endParaRPr lang="el-G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13FA4271-7940-4B42-B8E5-5AC1C8197A3A}"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71224-AE9B-4816-A4AD-FAB9761E01A5}" type="slidenum">
              <a:rPr lang="el-GR" smtClean="0"/>
              <a:t>‹#›</a:t>
            </a:fld>
            <a:endParaRPr lang="el-GR"/>
          </a:p>
        </p:txBody>
      </p:sp>
      <p:sp>
        <p:nvSpPr>
          <p:cNvPr id="7" name="Title 6"/>
          <p:cNvSpPr>
            <a:spLocks noGrp="1"/>
          </p:cNvSpPr>
          <p:nvPr>
            <p:ph type="title"/>
          </p:nvPr>
        </p:nvSpPr>
        <p:spPr/>
        <p:txBody>
          <a:bodyPr/>
          <a:lstStyle/>
          <a:p>
            <a:r>
              <a:rPr lang="el-GR" smtClean="0"/>
              <a:t>Στυλ κύριου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13FA4271-7940-4B42-B8E5-5AC1C8197A3A}" type="datetimeFigureOut">
              <a:rPr lang="el-GR" smtClean="0"/>
              <a:t>29/1/2019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0AC71224-AE9B-4816-A4AD-FAB9761E01A5}"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fld id="{13FA4271-7940-4B42-B8E5-5AC1C8197A3A}" type="datetimeFigureOut">
              <a:rPr lang="el-GR" smtClean="0"/>
              <a:t>29/1/2019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C71224-AE9B-4816-A4AD-FAB9761E01A5}" type="slidenum">
              <a:rPr lang="el-GR" smtClean="0"/>
              <a:t>‹#›</a:t>
            </a:fld>
            <a:endParaRPr lang="el-GR"/>
          </a:p>
        </p:txBody>
      </p:sp>
      <p:sp>
        <p:nvSpPr>
          <p:cNvPr id="9" name="Content Placeholder 8"/>
          <p:cNvSpPr>
            <a:spLocks noGrp="1"/>
          </p:cNvSpPr>
          <p:nvPr>
            <p:ph sz="quarter" idx="13"/>
          </p:nvPr>
        </p:nvSpPr>
        <p:spPr>
          <a:xfrm>
            <a:off x="676655" y="2679192"/>
            <a:ext cx="3822192" cy="34472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13FA4271-7940-4B42-B8E5-5AC1C8197A3A}" type="datetimeFigureOut">
              <a:rPr lang="el-GR" smtClean="0"/>
              <a:t>29/1/2019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0AC71224-AE9B-4816-A4AD-FAB9761E01A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13FA4271-7940-4B42-B8E5-5AC1C8197A3A}" type="datetimeFigureOut">
              <a:rPr lang="el-GR" smtClean="0"/>
              <a:t>29/1/2019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0AC71224-AE9B-4816-A4AD-FAB9761E01A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3FA4271-7940-4B42-B8E5-5AC1C8197A3A}" type="datetimeFigureOut">
              <a:rPr lang="el-GR" smtClean="0"/>
              <a:t>29/1/2019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0AC71224-AE9B-4816-A4AD-FAB9761E01A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3FA4271-7940-4B42-B8E5-5AC1C8197A3A}" type="datetimeFigureOut">
              <a:rPr lang="el-GR" smtClean="0"/>
              <a:t>29/1/2019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C71224-AE9B-4816-A4AD-FAB9761E01A5}" type="slidenum">
              <a:rPr lang="el-GR" smtClean="0"/>
              <a:t>‹#›</a:t>
            </a:fld>
            <a:endParaRPr lang="el-G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l-GR" smtClean="0"/>
              <a:t>Στυλ κύριου τίτλου</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13FA4271-7940-4B42-B8E5-5AC1C8197A3A}" type="datetimeFigureOut">
              <a:rPr lang="el-GR" smtClean="0"/>
              <a:t>29/1/2019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0AC71224-AE9B-4816-A4AD-FAB9761E01A5}" type="slidenum">
              <a:rPr lang="el-GR" smtClean="0"/>
              <a:t>‹#›</a:t>
            </a:fld>
            <a:endParaRPr lang="el-G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3FA4271-7940-4B42-B8E5-5AC1C8197A3A}" type="datetimeFigureOut">
              <a:rPr lang="el-GR" smtClean="0"/>
              <a:t>29/1/2019</a:t>
            </a:fld>
            <a:endParaRPr lang="el-G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l-G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AC71224-AE9B-4816-A4AD-FAB9761E01A5}" type="slidenum">
              <a:rPr lang="el-GR" smtClean="0"/>
              <a:t>‹#›</a:t>
            </a:fld>
            <a:endParaRPr lang="el-G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r>
              <a:rPr lang="el-GR" dirty="0" smtClean="0"/>
              <a:t>ΟΙΚΟΓΕΝΕΙΑ</a:t>
            </a:r>
            <a:br>
              <a:rPr lang="el-GR" dirty="0" smtClean="0"/>
            </a:br>
            <a:r>
              <a:rPr lang="el-GR" dirty="0" smtClean="0"/>
              <a:t>Η </a:t>
            </a:r>
            <a:r>
              <a:rPr lang="el-GR" dirty="0"/>
              <a:t>ΣΥΜΒΟΛΗ ΣΤΗΝ ΑΠΕΞΑΡΤΗΣΗ</a:t>
            </a:r>
            <a:br>
              <a:rPr lang="el-GR" dirty="0"/>
            </a:br>
            <a:endParaRPr lang="el-GR" dirty="0"/>
          </a:p>
        </p:txBody>
      </p:sp>
      <p:sp>
        <p:nvSpPr>
          <p:cNvPr id="3" name="Υπότιτλος 2"/>
          <p:cNvSpPr>
            <a:spLocks noGrp="1"/>
          </p:cNvSpPr>
          <p:nvPr>
            <p:ph type="subTitle" idx="1"/>
          </p:nvPr>
        </p:nvSpPr>
        <p:spPr>
          <a:xfrm>
            <a:off x="1371600" y="3556000"/>
            <a:ext cx="6400800" cy="1961231"/>
          </a:xfrm>
        </p:spPr>
        <p:txBody>
          <a:bodyPr>
            <a:normAutofit fontScale="32500" lnSpcReduction="20000"/>
          </a:bodyPr>
          <a:lstStyle/>
          <a:p>
            <a:r>
              <a:rPr lang="el-GR" altLang="el-GR" sz="8400" dirty="0">
                <a:solidFill>
                  <a:schemeClr val="bg1">
                    <a:lumMod val="65000"/>
                    <a:lumOff val="35000"/>
                  </a:schemeClr>
                </a:solidFill>
              </a:rPr>
              <a:t>Ελένη </a:t>
            </a:r>
            <a:r>
              <a:rPr lang="el-GR" altLang="el-GR" sz="8400" dirty="0" err="1">
                <a:solidFill>
                  <a:schemeClr val="bg1">
                    <a:lumMod val="65000"/>
                    <a:lumOff val="35000"/>
                  </a:schemeClr>
                </a:solidFill>
              </a:rPr>
              <a:t>Βοτίκα</a:t>
            </a:r>
            <a:r>
              <a:rPr lang="el-GR" altLang="el-GR" sz="8400" dirty="0">
                <a:solidFill>
                  <a:schemeClr val="bg1">
                    <a:lumMod val="65000"/>
                    <a:lumOff val="35000"/>
                  </a:schemeClr>
                </a:solidFill>
              </a:rPr>
              <a:t/>
            </a:r>
            <a:br>
              <a:rPr lang="el-GR" altLang="el-GR" sz="8400" dirty="0">
                <a:solidFill>
                  <a:schemeClr val="bg1">
                    <a:lumMod val="65000"/>
                    <a:lumOff val="35000"/>
                  </a:schemeClr>
                </a:solidFill>
              </a:rPr>
            </a:br>
            <a:r>
              <a:rPr lang="el-GR" altLang="el-GR" sz="8400" dirty="0">
                <a:solidFill>
                  <a:schemeClr val="bg1">
                    <a:lumMod val="65000"/>
                    <a:lumOff val="35000"/>
                  </a:schemeClr>
                </a:solidFill>
              </a:rPr>
              <a:t>Ψυχολόγος, Οικογενειακή θεραπεύτρια, </a:t>
            </a:r>
            <a:br>
              <a:rPr lang="el-GR" altLang="el-GR" sz="8400" dirty="0">
                <a:solidFill>
                  <a:schemeClr val="bg1">
                    <a:lumMod val="65000"/>
                    <a:lumOff val="35000"/>
                  </a:schemeClr>
                </a:solidFill>
              </a:rPr>
            </a:br>
            <a:r>
              <a:rPr lang="el-GR" altLang="el-GR" sz="8400" dirty="0">
                <a:solidFill>
                  <a:schemeClr val="bg1">
                    <a:lumMod val="65000"/>
                    <a:lumOff val="35000"/>
                  </a:schemeClr>
                </a:solidFill>
              </a:rPr>
              <a:t>Σύμβουλος Εξαρτήσεων</a:t>
            </a:r>
            <a:br>
              <a:rPr lang="el-GR" altLang="el-GR" sz="8400" dirty="0">
                <a:solidFill>
                  <a:schemeClr val="bg1">
                    <a:lumMod val="65000"/>
                    <a:lumOff val="35000"/>
                  </a:schemeClr>
                </a:solidFill>
              </a:rPr>
            </a:br>
            <a:r>
              <a:rPr lang="el-GR" altLang="el-GR" sz="8400" dirty="0">
                <a:solidFill>
                  <a:schemeClr val="bg1">
                    <a:lumMod val="65000"/>
                    <a:lumOff val="35000"/>
                  </a:schemeClr>
                </a:solidFill>
              </a:rPr>
              <a:t>Υπεύθυνη ΚΕΘΕΑ ΑΛΦΑ</a:t>
            </a:r>
            <a:br>
              <a:rPr lang="el-GR" altLang="el-GR" sz="8400" dirty="0">
                <a:solidFill>
                  <a:schemeClr val="bg1">
                    <a:lumMod val="65000"/>
                    <a:lumOff val="35000"/>
                  </a:schemeClr>
                </a:solidFill>
              </a:rPr>
            </a:br>
            <a:endParaRPr lang="el-GR" sz="8400" dirty="0">
              <a:solidFill>
                <a:schemeClr val="bg1">
                  <a:lumMod val="65000"/>
                  <a:lumOff val="35000"/>
                </a:schemeClr>
              </a:solidFill>
            </a:endParaRPr>
          </a:p>
          <a:p>
            <a:endParaRPr lang="el-GR" dirty="0"/>
          </a:p>
        </p:txBody>
      </p:sp>
    </p:spTree>
    <p:extLst>
      <p:ext uri="{BB962C8B-B14F-4D97-AF65-F5344CB8AC3E}">
        <p14:creationId xmlns:p14="http://schemas.microsoft.com/office/powerpoint/2010/main" val="3001012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πορεία</a:t>
            </a:r>
            <a:endParaRPr lang="el-GR" dirty="0"/>
          </a:p>
        </p:txBody>
      </p:sp>
      <p:graphicFrame>
        <p:nvGraphicFramePr>
          <p:cNvPr id="4" name="Θέση περιεχομένου 4"/>
          <p:cNvGraphicFramePr>
            <a:graphicFrameLocks/>
          </p:cNvGraphicFramePr>
          <p:nvPr>
            <p:extLst>
              <p:ext uri="{D42A27DB-BD31-4B8C-83A1-F6EECF244321}">
                <p14:modId xmlns:p14="http://schemas.microsoft.com/office/powerpoint/2010/main" val="4077681970"/>
              </p:ext>
            </p:extLst>
          </p:nvPr>
        </p:nvGraphicFramePr>
        <p:xfrm>
          <a:off x="0" y="2636912"/>
          <a:ext cx="5183560" cy="3446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Δεξιό βέλος 4"/>
          <p:cNvSpPr/>
          <p:nvPr/>
        </p:nvSpPr>
        <p:spPr>
          <a:xfrm>
            <a:off x="4355976" y="5517232"/>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Βέλος λυγισμένο προς τα επάνω 24"/>
          <p:cNvSpPr/>
          <p:nvPr/>
        </p:nvSpPr>
        <p:spPr>
          <a:xfrm>
            <a:off x="7068484" y="5096245"/>
            <a:ext cx="794956" cy="841974"/>
          </a:xfrm>
          <a:prstGeom prst="bentUpArrow">
            <a:avLst>
              <a:gd name="adj1" fmla="val 32840"/>
              <a:gd name="adj2" fmla="val 25000"/>
              <a:gd name="adj3" fmla="val 45653"/>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pic>
        <p:nvPicPr>
          <p:cNvPr id="102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867213" y="3884729"/>
            <a:ext cx="822325" cy="9422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43" name="Ομάδα 42"/>
          <p:cNvGrpSpPr/>
          <p:nvPr/>
        </p:nvGrpSpPr>
        <p:grpSpPr>
          <a:xfrm>
            <a:off x="5380850" y="5025981"/>
            <a:ext cx="1707386" cy="1101699"/>
            <a:chOff x="3047345" y="2863727"/>
            <a:chExt cx="1707386" cy="1158251"/>
          </a:xfrm>
        </p:grpSpPr>
        <p:sp>
          <p:nvSpPr>
            <p:cNvPr id="44" name="Στρογγυλεμένο ορθογώνιο 43"/>
            <p:cNvSpPr/>
            <p:nvPr/>
          </p:nvSpPr>
          <p:spPr>
            <a:xfrm>
              <a:off x="3047345" y="3010885"/>
              <a:ext cx="1707386" cy="1011093"/>
            </a:xfrm>
            <a:prstGeom prst="roundRect">
              <a:avLst>
                <a:gd name="adj" fmla="val 166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Στρογγυλεμένο ορθογώνιο 4"/>
            <p:cNvSpPr/>
            <p:nvPr/>
          </p:nvSpPr>
          <p:spPr>
            <a:xfrm>
              <a:off x="3047345" y="2863727"/>
              <a:ext cx="1646970" cy="11165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l-GR" sz="1600" dirty="0"/>
                <a:t>φ</a:t>
              </a:r>
              <a:r>
                <a:rPr lang="el-GR" sz="1600" kern="1200" dirty="0" smtClean="0"/>
                <a:t>άση  </a:t>
              </a:r>
            </a:p>
            <a:p>
              <a:pPr lvl="0" algn="ctr" defTabSz="889000">
                <a:lnSpc>
                  <a:spcPct val="90000"/>
                </a:lnSpc>
                <a:spcBef>
                  <a:spcPct val="0"/>
                </a:spcBef>
                <a:spcAft>
                  <a:spcPct val="35000"/>
                </a:spcAft>
              </a:pPr>
              <a:r>
                <a:rPr lang="el-GR" sz="1600" kern="1200" dirty="0" smtClean="0"/>
                <a:t>ΚΡΙΣΗΣ</a:t>
              </a:r>
              <a:endParaRPr lang="el-GR" sz="1600" kern="1200" dirty="0"/>
            </a:p>
          </p:txBody>
        </p:sp>
      </p:grpSp>
      <p:pic>
        <p:nvPicPr>
          <p:cNvPr id="2051"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43582" y="3934402"/>
            <a:ext cx="1768475" cy="1023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5" name="Ομάδα 14"/>
          <p:cNvGrpSpPr/>
          <p:nvPr/>
        </p:nvGrpSpPr>
        <p:grpSpPr>
          <a:xfrm>
            <a:off x="6948264" y="2687435"/>
            <a:ext cx="2016224" cy="1050827"/>
            <a:chOff x="895443" y="-1712"/>
            <a:chExt cx="2016224" cy="1050827"/>
          </a:xfrm>
        </p:grpSpPr>
        <p:sp>
          <p:nvSpPr>
            <p:cNvPr id="16" name="Στρογγυλεμένο ορθογώνιο 15"/>
            <p:cNvSpPr/>
            <p:nvPr/>
          </p:nvSpPr>
          <p:spPr>
            <a:xfrm>
              <a:off x="895443" y="-1712"/>
              <a:ext cx="2016224" cy="1050827"/>
            </a:xfrm>
            <a:prstGeom prst="roundRect">
              <a:avLst>
                <a:gd name="adj" fmla="val 1667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Στρογγυλεμένο ορθογώνιο 4"/>
            <p:cNvSpPr/>
            <p:nvPr/>
          </p:nvSpPr>
          <p:spPr>
            <a:xfrm>
              <a:off x="895443" y="71079"/>
              <a:ext cx="2016223" cy="94821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l-GR" b="1" kern="1200" dirty="0" smtClean="0"/>
                <a:t>ΔΙΑΦΟΡΟΠΟΙΗΣΗ</a:t>
              </a:r>
              <a:endParaRPr lang="el-GR" b="1" kern="1200" dirty="0"/>
            </a:p>
          </p:txBody>
        </p:sp>
      </p:grpSp>
    </p:spTree>
    <p:extLst>
      <p:ext uri="{BB962C8B-B14F-4D97-AF65-F5344CB8AC3E}">
        <p14:creationId xmlns:p14="http://schemas.microsoft.com/office/powerpoint/2010/main" val="4172904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76872"/>
            <a:ext cx="7408333" cy="4464496"/>
          </a:xfrm>
        </p:spPr>
        <p:txBody>
          <a:bodyPr>
            <a:normAutofit/>
          </a:bodyPr>
          <a:lstStyle/>
          <a:p>
            <a:r>
              <a:rPr lang="el-GR" dirty="0" smtClean="0"/>
              <a:t>Οι σύζυγοι/σύντροφοι, οι γονείς, τα παιδιά μπορούν να παίξουν σημαντικό ρόλο στην κινητοποίηση του παθολογικού τζογαδόρου να ζητήσει βοήθεια (</a:t>
            </a:r>
            <a:r>
              <a:rPr lang="en-US" dirty="0" smtClean="0"/>
              <a:t>Ciarrocgi,2002) </a:t>
            </a:r>
            <a:r>
              <a:rPr lang="el-GR" dirty="0" smtClean="0"/>
              <a:t>και στην παραμονή του στη θεραπεία(</a:t>
            </a:r>
            <a:r>
              <a:rPr lang="en-US" dirty="0" smtClean="0"/>
              <a:t>Ingle et al,2008)</a:t>
            </a:r>
          </a:p>
          <a:p>
            <a:r>
              <a:rPr lang="el-GR" dirty="0" smtClean="0"/>
              <a:t>Οι παρεμβάσεις που εμπλέκουν μέλη της οικογένειας,</a:t>
            </a:r>
            <a:r>
              <a:rPr lang="en-US" dirty="0" smtClean="0"/>
              <a:t> </a:t>
            </a:r>
            <a:r>
              <a:rPr lang="el-GR" dirty="0" smtClean="0"/>
              <a:t>φαίνεται να βοηθάνε στην μείωση της βλάβης  από τον τζόγο (</a:t>
            </a:r>
            <a:r>
              <a:rPr lang="en-US" dirty="0" err="1" smtClean="0"/>
              <a:t>Hodgins</a:t>
            </a:r>
            <a:r>
              <a:rPr lang="en-US" dirty="0" smtClean="0"/>
              <a:t> et al,</a:t>
            </a:r>
            <a:r>
              <a:rPr lang="el-GR" dirty="0" smtClean="0"/>
              <a:t> 2007)</a:t>
            </a:r>
            <a:endParaRPr lang="en-US" dirty="0" smtClean="0"/>
          </a:p>
          <a:p>
            <a:r>
              <a:rPr lang="en-US" dirty="0" smtClean="0"/>
              <a:t>T</a:t>
            </a:r>
            <a:r>
              <a:rPr lang="el-GR" dirty="0" smtClean="0"/>
              <a:t>α παιδιά των τζογαδόρων είναι σε</a:t>
            </a:r>
            <a:r>
              <a:rPr lang="en-US" dirty="0" smtClean="0"/>
              <a:t> </a:t>
            </a:r>
            <a:r>
              <a:rPr lang="el-GR" dirty="0" smtClean="0"/>
              <a:t>μεγαλύτερο κίνδυνο ανάπτυξης  της ίδιας συμπεριφοράς (</a:t>
            </a:r>
            <a:r>
              <a:rPr lang="en-US" dirty="0" smtClean="0"/>
              <a:t>Dowling et al, 2012)</a:t>
            </a:r>
          </a:p>
          <a:p>
            <a:endParaRPr lang="en-US" dirty="0" smtClean="0"/>
          </a:p>
          <a:p>
            <a:endParaRPr lang="el-GR" dirty="0"/>
          </a:p>
        </p:txBody>
      </p:sp>
      <p:sp>
        <p:nvSpPr>
          <p:cNvPr id="3" name="Τίτλος 2"/>
          <p:cNvSpPr>
            <a:spLocks noGrp="1"/>
          </p:cNvSpPr>
          <p:nvPr>
            <p:ph type="title"/>
          </p:nvPr>
        </p:nvSpPr>
        <p:spPr/>
        <p:txBody>
          <a:bodyPr/>
          <a:lstStyle/>
          <a:p>
            <a:r>
              <a:rPr lang="el-GR" dirty="0" smtClean="0"/>
              <a:t>Ο ρόλος της συμμετοχής</a:t>
            </a:r>
            <a:endParaRPr lang="el-GR" dirty="0"/>
          </a:p>
        </p:txBody>
      </p:sp>
    </p:spTree>
    <p:extLst>
      <p:ext uri="{BB962C8B-B14F-4D97-AF65-F5344CB8AC3E}">
        <p14:creationId xmlns:p14="http://schemas.microsoft.com/office/powerpoint/2010/main" val="469615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996951"/>
            <a:ext cx="7408333" cy="3129211"/>
          </a:xfrm>
        </p:spPr>
        <p:txBody>
          <a:bodyPr/>
          <a:lstStyle/>
          <a:p>
            <a:r>
              <a:rPr lang="el-GR" dirty="0" smtClean="0"/>
              <a:t>Τα μέλη της οικογένειας  μπορούν να αποκτήσουν ενημερότητα για το πώς οι ίδιοι συμβάλλουν στην διατήρηση της εξάρτησης από τον τζόγο και να επιφέρουν  την αλλαγή μέσα από την τροποποίηση της δικής τους συμπεριφοράς (</a:t>
            </a:r>
            <a:r>
              <a:rPr lang="en-US" dirty="0" err="1" smtClean="0"/>
              <a:t>Hodgins</a:t>
            </a:r>
            <a:r>
              <a:rPr lang="en-US" dirty="0" smtClean="0"/>
              <a:t> et al, 2007)</a:t>
            </a: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36470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99592" y="2348880"/>
            <a:ext cx="7408333" cy="4392488"/>
          </a:xfrm>
        </p:spPr>
        <p:txBody>
          <a:bodyPr>
            <a:noAutofit/>
          </a:bodyPr>
          <a:lstStyle/>
          <a:p>
            <a:pPr>
              <a:lnSpc>
                <a:spcPct val="80000"/>
              </a:lnSpc>
              <a:buSzPct val="150000"/>
              <a:buFont typeface="Wingdings" pitchFamily="2" charset="2"/>
              <a:buChar char="§"/>
            </a:pPr>
            <a:endParaRPr lang="el-GR" altLang="el-GR" sz="1600" dirty="0">
              <a:sym typeface="Wingdings" pitchFamily="2" charset="2"/>
            </a:endParaRPr>
          </a:p>
          <a:p>
            <a:pPr>
              <a:lnSpc>
                <a:spcPct val="80000"/>
              </a:lnSpc>
              <a:buSzPct val="150000"/>
            </a:pPr>
            <a:r>
              <a:rPr lang="el-GR" altLang="el-GR" sz="1600" dirty="0">
                <a:sym typeface="Wingdings" pitchFamily="2" charset="2"/>
              </a:rPr>
              <a:t>Αντιμετώπιση ψυχολογικών δυσκολιών ή δυσκολιών στις σχέσεις.</a:t>
            </a:r>
            <a:endParaRPr lang="en-US" altLang="el-GR" sz="1600" dirty="0">
              <a:sym typeface="Wingdings" pitchFamily="2" charset="2"/>
            </a:endParaRPr>
          </a:p>
          <a:p>
            <a:pPr>
              <a:lnSpc>
                <a:spcPct val="80000"/>
              </a:lnSpc>
              <a:buSzPct val="150000"/>
            </a:pPr>
            <a:endParaRPr lang="el-GR" altLang="el-GR" sz="1600" dirty="0">
              <a:sym typeface="Wingdings" pitchFamily="2" charset="2"/>
            </a:endParaRPr>
          </a:p>
          <a:p>
            <a:pPr>
              <a:lnSpc>
                <a:spcPct val="80000"/>
              </a:lnSpc>
              <a:buSzPct val="150000"/>
            </a:pPr>
            <a:r>
              <a:rPr lang="el-GR" altLang="el-GR" sz="1600" dirty="0">
                <a:sym typeface="Wingdings" pitchFamily="2" charset="2"/>
              </a:rPr>
              <a:t>Δίνει έμφαση στο νοητικό και συγκινησιακό μέρος της </a:t>
            </a:r>
            <a:r>
              <a:rPr lang="el-GR" altLang="el-GR" sz="1600" dirty="0" smtClean="0">
                <a:sym typeface="Wingdings" pitchFamily="2" charset="2"/>
              </a:rPr>
              <a:t>ψυχοθεραπευτικής</a:t>
            </a:r>
          </a:p>
          <a:p>
            <a:pPr marL="0" indent="0">
              <a:lnSpc>
                <a:spcPct val="80000"/>
              </a:lnSpc>
              <a:buSzPct val="150000"/>
              <a:buNone/>
            </a:pPr>
            <a:r>
              <a:rPr lang="el-GR" altLang="el-GR" sz="1600" dirty="0" smtClean="0">
                <a:sym typeface="Wingdings" pitchFamily="2" charset="2"/>
              </a:rPr>
              <a:t>      </a:t>
            </a:r>
            <a:r>
              <a:rPr lang="el-GR" altLang="el-GR" sz="1600" dirty="0">
                <a:sym typeface="Wingdings" pitchFamily="2" charset="2"/>
              </a:rPr>
              <a:t>διαδικασίας.</a:t>
            </a:r>
          </a:p>
          <a:p>
            <a:pPr>
              <a:lnSpc>
                <a:spcPct val="80000"/>
              </a:lnSpc>
              <a:buSzPct val="150000"/>
            </a:pPr>
            <a:endParaRPr lang="el-GR" altLang="el-GR" sz="1600" dirty="0">
              <a:sym typeface="Wingdings" pitchFamily="2" charset="2"/>
            </a:endParaRPr>
          </a:p>
          <a:p>
            <a:pPr>
              <a:lnSpc>
                <a:spcPct val="80000"/>
              </a:lnSpc>
              <a:buSzPct val="150000"/>
            </a:pPr>
            <a:r>
              <a:rPr lang="el-GR" altLang="el-GR" sz="1600" dirty="0">
                <a:sym typeface="Wingdings" pitchFamily="2" charset="2"/>
              </a:rPr>
              <a:t>Δείχνει μεγάλο σεβασμό στους ανθρώπους, αναγνωρίζει τις </a:t>
            </a:r>
            <a:r>
              <a:rPr lang="el-GR" altLang="el-GR" sz="1600" dirty="0" smtClean="0">
                <a:sym typeface="Wingdings" pitchFamily="2" charset="2"/>
              </a:rPr>
              <a:t> δυνατότητες τους</a:t>
            </a:r>
          </a:p>
          <a:p>
            <a:pPr marL="0" indent="0">
              <a:lnSpc>
                <a:spcPct val="80000"/>
              </a:lnSpc>
              <a:buSzPct val="150000"/>
              <a:buNone/>
            </a:pPr>
            <a:r>
              <a:rPr lang="el-GR" altLang="el-GR" sz="1600" dirty="0">
                <a:sym typeface="Wingdings" pitchFamily="2" charset="2"/>
              </a:rPr>
              <a:t> </a:t>
            </a:r>
            <a:r>
              <a:rPr lang="el-GR" altLang="el-GR" sz="1600" dirty="0" smtClean="0">
                <a:sym typeface="Wingdings" pitchFamily="2" charset="2"/>
              </a:rPr>
              <a:t>      </a:t>
            </a:r>
            <a:r>
              <a:rPr lang="el-GR" altLang="el-GR" sz="1600" dirty="0">
                <a:sym typeface="Wingdings" pitchFamily="2" charset="2"/>
              </a:rPr>
              <a:t>και ενθαρρύνει τα υγιή στοιχεία ώστε </a:t>
            </a:r>
            <a:r>
              <a:rPr lang="el-GR" altLang="el-GR" sz="1600" dirty="0" smtClean="0">
                <a:sym typeface="Wingdings" pitchFamily="2" charset="2"/>
              </a:rPr>
              <a:t>να αναπτυχθούν</a:t>
            </a:r>
          </a:p>
          <a:p>
            <a:pPr>
              <a:lnSpc>
                <a:spcPct val="80000"/>
              </a:lnSpc>
              <a:buSzPct val="150000"/>
            </a:pPr>
            <a:endParaRPr lang="el-GR" altLang="el-GR" sz="1600" dirty="0">
              <a:sym typeface="Wingdings" pitchFamily="2" charset="2"/>
            </a:endParaRPr>
          </a:p>
          <a:p>
            <a:pPr>
              <a:lnSpc>
                <a:spcPct val="80000"/>
              </a:lnSpc>
              <a:buSzPct val="150000"/>
            </a:pPr>
            <a:r>
              <a:rPr lang="el-GR" altLang="el-GR" sz="1600" dirty="0">
                <a:sym typeface="Wingdings" pitchFamily="2" charset="2"/>
              </a:rPr>
              <a:t>Αναλύει και διερευνά τα διάφορα ζητήματα που εκδηλώνει το </a:t>
            </a:r>
            <a:r>
              <a:rPr lang="el-GR" altLang="el-GR" sz="1600" dirty="0" smtClean="0">
                <a:sym typeface="Wingdings" pitchFamily="2" charset="2"/>
              </a:rPr>
              <a:t>άτομο μέσα </a:t>
            </a:r>
          </a:p>
          <a:p>
            <a:pPr marL="0" indent="0">
              <a:lnSpc>
                <a:spcPct val="80000"/>
              </a:lnSpc>
              <a:buSzPct val="150000"/>
              <a:buNone/>
            </a:pPr>
            <a:r>
              <a:rPr lang="el-GR" altLang="el-GR" sz="1600" dirty="0">
                <a:sym typeface="Wingdings" pitchFamily="2" charset="2"/>
              </a:rPr>
              <a:t> </a:t>
            </a:r>
            <a:r>
              <a:rPr lang="el-GR" altLang="el-GR" sz="1600" dirty="0" smtClean="0">
                <a:sym typeface="Wingdings" pitchFamily="2" charset="2"/>
              </a:rPr>
              <a:t>     από ένα κοινωνικό και πολιτισμικό πρίσμα</a:t>
            </a:r>
          </a:p>
          <a:p>
            <a:pPr>
              <a:lnSpc>
                <a:spcPct val="80000"/>
              </a:lnSpc>
              <a:buSzPct val="150000"/>
            </a:pPr>
            <a:endParaRPr lang="el-GR" altLang="el-GR" sz="1600" dirty="0">
              <a:sym typeface="Wingdings" pitchFamily="2" charset="2"/>
            </a:endParaRPr>
          </a:p>
          <a:p>
            <a:pPr>
              <a:lnSpc>
                <a:spcPct val="80000"/>
              </a:lnSpc>
              <a:buSzPct val="150000"/>
            </a:pPr>
            <a:r>
              <a:rPr lang="el-GR" altLang="el-GR" sz="1600" dirty="0">
                <a:sym typeface="Wingdings" pitchFamily="2" charset="2"/>
              </a:rPr>
              <a:t>Αναγνωρίζει ότι οι σχέσεις χαρακτηρίζονται από προσωπικές </a:t>
            </a:r>
            <a:r>
              <a:rPr lang="el-GR" altLang="el-GR" sz="1600" dirty="0" smtClean="0">
                <a:sym typeface="Wingdings" pitchFamily="2" charset="2"/>
              </a:rPr>
              <a:t>αντιλήψεις και</a:t>
            </a:r>
          </a:p>
          <a:p>
            <a:pPr marL="0" indent="0">
              <a:lnSpc>
                <a:spcPct val="80000"/>
              </a:lnSpc>
              <a:buSzPct val="150000"/>
              <a:buNone/>
            </a:pPr>
            <a:r>
              <a:rPr lang="el-GR" altLang="el-GR" sz="1600" dirty="0">
                <a:sym typeface="Wingdings" pitchFamily="2" charset="2"/>
              </a:rPr>
              <a:t> </a:t>
            </a:r>
            <a:r>
              <a:rPr lang="el-GR" altLang="el-GR" sz="1600" dirty="0" smtClean="0">
                <a:sym typeface="Wingdings" pitchFamily="2" charset="2"/>
              </a:rPr>
              <a:t>      </a:t>
            </a:r>
            <a:r>
              <a:rPr lang="el-GR" altLang="el-GR" sz="1600" dirty="0">
                <a:sym typeface="Wingdings" pitchFamily="2" charset="2"/>
              </a:rPr>
              <a:t>συμπεριφορές του καθένα και σε </a:t>
            </a:r>
            <a:r>
              <a:rPr lang="el-GR" altLang="el-GR" sz="1600" dirty="0" smtClean="0">
                <a:sym typeface="Wingdings" pitchFamily="2" charset="2"/>
              </a:rPr>
              <a:t> ότι  σε κάποια </a:t>
            </a:r>
            <a:r>
              <a:rPr lang="el-GR" altLang="el-GR" sz="1600" dirty="0">
                <a:sym typeface="Wingdings" pitchFamily="2" charset="2"/>
              </a:rPr>
              <a:t>εξελικτικά στάδια τα </a:t>
            </a:r>
            <a:endParaRPr lang="el-GR" altLang="el-GR" sz="1600" dirty="0" smtClean="0">
              <a:sym typeface="Wingdings" pitchFamily="2" charset="2"/>
            </a:endParaRPr>
          </a:p>
          <a:p>
            <a:pPr marL="0" indent="0">
              <a:lnSpc>
                <a:spcPct val="80000"/>
              </a:lnSpc>
              <a:buSzPct val="150000"/>
              <a:buNone/>
            </a:pPr>
            <a:r>
              <a:rPr lang="el-GR" altLang="el-GR" sz="1600" dirty="0" smtClean="0">
                <a:sym typeface="Wingdings" pitchFamily="2" charset="2"/>
              </a:rPr>
              <a:t>      άτομα  </a:t>
            </a:r>
            <a:r>
              <a:rPr lang="el-GR" altLang="el-GR" sz="1600" dirty="0">
                <a:sym typeface="Wingdings" pitchFamily="2" charset="2"/>
              </a:rPr>
              <a:t>αντιστέκονται να αναγνωρίσουν την πραγματικότητα που βιώνουν</a:t>
            </a:r>
            <a:r>
              <a:rPr lang="el-GR" altLang="el-GR" sz="1600" dirty="0" smtClean="0">
                <a:sym typeface="Wingdings" pitchFamily="2" charset="2"/>
              </a:rPr>
              <a:t>.</a:t>
            </a:r>
          </a:p>
          <a:p>
            <a:pPr>
              <a:lnSpc>
                <a:spcPct val="80000"/>
              </a:lnSpc>
              <a:buSzPct val="150000"/>
            </a:pPr>
            <a:endParaRPr lang="el-GR" altLang="el-GR" sz="1600" dirty="0">
              <a:sym typeface="Wingdings" pitchFamily="2" charset="2"/>
            </a:endParaRPr>
          </a:p>
          <a:p>
            <a:pPr>
              <a:lnSpc>
                <a:spcPct val="80000"/>
              </a:lnSpc>
              <a:buSzPct val="150000"/>
            </a:pPr>
            <a:r>
              <a:rPr lang="el-GR" altLang="el-GR" sz="1600" dirty="0">
                <a:sym typeface="Wingdings" pitchFamily="2" charset="2"/>
              </a:rPr>
              <a:t>Υιοθετεί την άποψη ότι οι άνθρωποι κατασκευάζουν τις αλήθειες μέσα από </a:t>
            </a:r>
            <a:r>
              <a:rPr lang="el-GR" altLang="el-GR" sz="1600" dirty="0" smtClean="0">
                <a:sym typeface="Wingdings" pitchFamily="2" charset="2"/>
              </a:rPr>
              <a:t>τη</a:t>
            </a:r>
          </a:p>
          <a:p>
            <a:pPr marL="0" indent="0">
              <a:lnSpc>
                <a:spcPct val="80000"/>
              </a:lnSpc>
              <a:buSzPct val="150000"/>
              <a:buNone/>
            </a:pPr>
            <a:r>
              <a:rPr lang="el-GR" altLang="el-GR" sz="1600" dirty="0" smtClean="0">
                <a:sym typeface="Wingdings" pitchFamily="2" charset="2"/>
              </a:rPr>
              <a:t>      </a:t>
            </a:r>
            <a:r>
              <a:rPr lang="el-GR" altLang="el-GR" sz="1600" dirty="0">
                <a:sym typeface="Wingdings" pitchFamily="2" charset="2"/>
              </a:rPr>
              <a:t>γλώσσα τους και δίνουν νόημα μέσα από τις αφηγήσεις τους.</a:t>
            </a:r>
          </a:p>
          <a:p>
            <a:pPr marL="0" indent="0">
              <a:buNone/>
            </a:pPr>
            <a:endParaRPr lang="el-GR" altLang="el-GR" sz="1600" b="1" dirty="0"/>
          </a:p>
        </p:txBody>
      </p:sp>
      <p:sp>
        <p:nvSpPr>
          <p:cNvPr id="3" name="Τίτλος 2"/>
          <p:cNvSpPr>
            <a:spLocks noGrp="1"/>
          </p:cNvSpPr>
          <p:nvPr>
            <p:ph type="title"/>
          </p:nvPr>
        </p:nvSpPr>
        <p:spPr/>
        <p:txBody>
          <a:bodyPr>
            <a:normAutofit fontScale="90000"/>
          </a:bodyPr>
          <a:lstStyle/>
          <a:p>
            <a:r>
              <a:rPr lang="el-GR" dirty="0" err="1" smtClean="0"/>
              <a:t>Συστημική</a:t>
            </a:r>
            <a:r>
              <a:rPr lang="el-GR" dirty="0" smtClean="0"/>
              <a:t> αντιμετώπιση της οικογένειας</a:t>
            </a:r>
            <a:endParaRPr lang="el-GR" dirty="0"/>
          </a:p>
        </p:txBody>
      </p:sp>
    </p:spTree>
    <p:extLst>
      <p:ext uri="{BB962C8B-B14F-4D97-AF65-F5344CB8AC3E}">
        <p14:creationId xmlns:p14="http://schemas.microsoft.com/office/powerpoint/2010/main" val="262493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Το σύστημα της οικογένειας χαρακτηρίζεται από αλληλεπίδραση και αλληλεξάρτηση. Όταν το ένα μέρος αλλάζει, τα άλλα μέρη επαναπροσδιορίζονται. Το σύστημα ζητάει την ομοιόσταση και οι δυνάμεις του αντιστέκονται στην αλλαγή. Η οικογένεια νοιώθει πιο «ασφαλής» έστω και με τον δυσλειτουργικό τρόπο, να διατηρήσει το </a:t>
            </a:r>
            <a:r>
              <a:rPr lang="en-US" dirty="0" smtClean="0"/>
              <a:t>status </a:t>
            </a:r>
            <a:r>
              <a:rPr lang="en-US" dirty="0" err="1" smtClean="0"/>
              <a:t>qvo</a:t>
            </a:r>
            <a:r>
              <a:rPr lang="el-GR" dirty="0" smtClean="0"/>
              <a:t>. </a:t>
            </a:r>
            <a:r>
              <a:rPr lang="en-US" dirty="0" smtClean="0"/>
              <a:t>To </a:t>
            </a:r>
            <a:r>
              <a:rPr lang="el-GR" dirty="0" smtClean="0"/>
              <a:t>γνωστό είναι προβλέψιμο, το καινούργιο, όχι. </a:t>
            </a: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3876286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99592" y="2564904"/>
            <a:ext cx="7408333" cy="3273227"/>
          </a:xfrm>
        </p:spPr>
        <p:txBody>
          <a:bodyPr>
            <a:noAutofit/>
          </a:bodyPr>
          <a:lstStyle/>
          <a:p>
            <a:pPr algn="just">
              <a:lnSpc>
                <a:spcPct val="80000"/>
              </a:lnSpc>
            </a:pPr>
            <a:r>
              <a:rPr lang="el-GR" dirty="0" smtClean="0"/>
              <a:t>Οι </a:t>
            </a:r>
            <a:r>
              <a:rPr lang="el-GR" dirty="0"/>
              <a:t>θεραπευτικές παρεμβάσεις στο σύστημα της οικογένειας, έχουν ως κύριο στόχο </a:t>
            </a:r>
            <a:r>
              <a:rPr lang="el-GR" dirty="0" smtClean="0"/>
              <a:t> την αναγνώριση των προβληματικών δυναμικών στην οικογένεια και την εύρεση τρόπων για να μειωθεί το χάος και η σύγκρουση</a:t>
            </a:r>
          </a:p>
          <a:p>
            <a:pPr algn="just">
              <a:lnSpc>
                <a:spcPct val="80000"/>
              </a:lnSpc>
            </a:pPr>
            <a:endParaRPr lang="el-GR" dirty="0" smtClean="0"/>
          </a:p>
          <a:p>
            <a:pPr algn="just">
              <a:lnSpc>
                <a:spcPct val="80000"/>
              </a:lnSpc>
            </a:pPr>
            <a:r>
              <a:rPr lang="el-GR" dirty="0" smtClean="0"/>
              <a:t> Να </a:t>
            </a:r>
            <a:r>
              <a:rPr lang="el-GR" dirty="0"/>
              <a:t>παροτρύνουν τα μέλη της να αντικαταστήσουν το σύστημα ιδεών και πεποιθήσεων που οδήγησε σε δυσλειτουργία, με ένα σύστημα νέων επιλογών που θα βοηθά στην εξέλιξη και σε πιο λειτουργικό </a:t>
            </a:r>
            <a:r>
              <a:rPr lang="el-GR" dirty="0" err="1"/>
              <a:t>σχετίζεσθαι</a:t>
            </a:r>
            <a:r>
              <a:rPr lang="el-GR" dirty="0"/>
              <a:t>.</a:t>
            </a:r>
          </a:p>
          <a:p>
            <a:pPr algn="just">
              <a:lnSpc>
                <a:spcPct val="80000"/>
              </a:lnSpc>
            </a:pPr>
            <a:endParaRPr lang="el-GR" dirty="0"/>
          </a:p>
          <a:p>
            <a:pPr>
              <a:lnSpc>
                <a:spcPct val="80000"/>
              </a:lnSpc>
            </a:pPr>
            <a:endParaRPr lang="el-GR" dirty="0"/>
          </a:p>
          <a:p>
            <a:pPr>
              <a:lnSpc>
                <a:spcPct val="80000"/>
              </a:lnSpc>
              <a:buNone/>
            </a:pPr>
            <a:endParaRPr lang="el-GR" sz="2000" dirty="0"/>
          </a:p>
          <a:p>
            <a:endParaRPr lang="el-GR" sz="2000" dirty="0"/>
          </a:p>
        </p:txBody>
      </p:sp>
      <p:sp>
        <p:nvSpPr>
          <p:cNvPr id="3" name="Τίτλος 2"/>
          <p:cNvSpPr>
            <a:spLocks noGrp="1"/>
          </p:cNvSpPr>
          <p:nvPr>
            <p:ph type="title"/>
          </p:nvPr>
        </p:nvSpPr>
        <p:spPr/>
        <p:txBody>
          <a:bodyPr/>
          <a:lstStyle/>
          <a:p>
            <a:r>
              <a:rPr lang="el-GR" dirty="0" smtClean="0"/>
              <a:t>Θεραπευτικές παρεμβάσεις</a:t>
            </a:r>
            <a:endParaRPr lang="el-GR" dirty="0"/>
          </a:p>
        </p:txBody>
      </p:sp>
    </p:spTree>
    <p:extLst>
      <p:ext uri="{BB962C8B-B14F-4D97-AF65-F5344CB8AC3E}">
        <p14:creationId xmlns:p14="http://schemas.microsoft.com/office/powerpoint/2010/main" val="4026504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pPr algn="just">
              <a:lnSpc>
                <a:spcPct val="80000"/>
              </a:lnSpc>
            </a:pPr>
            <a:r>
              <a:rPr lang="el-GR" dirty="0"/>
              <a:t> Η οικογένεια</a:t>
            </a:r>
            <a:r>
              <a:rPr lang="el-GR" dirty="0">
                <a:latin typeface="Arial" charset="0"/>
              </a:rPr>
              <a:t> </a:t>
            </a:r>
            <a:r>
              <a:rPr lang="el-GR" sz="2000" dirty="0" smtClean="0">
                <a:latin typeface="Arial" charset="0"/>
              </a:rPr>
              <a:t>να </a:t>
            </a:r>
            <a:r>
              <a:rPr lang="el-GR" dirty="0" smtClean="0">
                <a:latin typeface="+mj-lt"/>
              </a:rPr>
              <a:t>κατανοήσει</a:t>
            </a:r>
            <a:r>
              <a:rPr lang="el-GR" sz="2000" dirty="0" smtClean="0">
                <a:latin typeface="Arial" charset="0"/>
              </a:rPr>
              <a:t> </a:t>
            </a:r>
            <a:r>
              <a:rPr lang="el-GR" dirty="0" smtClean="0"/>
              <a:t>τους </a:t>
            </a:r>
            <a:r>
              <a:rPr lang="el-GR" dirty="0"/>
              <a:t>παράγοντες που </a:t>
            </a:r>
            <a:r>
              <a:rPr lang="el-GR" dirty="0" smtClean="0"/>
              <a:t>συνέβαλαν </a:t>
            </a:r>
            <a:r>
              <a:rPr lang="el-GR" dirty="0"/>
              <a:t>στη διατήρηση της </a:t>
            </a:r>
            <a:r>
              <a:rPr lang="el-GR" dirty="0" err="1"/>
              <a:t>εξαρτητικής</a:t>
            </a:r>
            <a:r>
              <a:rPr lang="el-GR" dirty="0"/>
              <a:t> συμπεριφοράς, πως υποστήριζε το σύμπτωμα μέσα από την ιεραρχία, τους κανόνες στο οικογενειακό σύστημα και πως διατηρούσε δυσλειτουργικούς ρόλους ή συμμαχίες.</a:t>
            </a:r>
          </a:p>
          <a:p>
            <a:pPr marL="0" indent="0" algn="just">
              <a:lnSpc>
                <a:spcPct val="80000"/>
              </a:lnSpc>
              <a:buNone/>
            </a:pPr>
            <a:r>
              <a:rPr lang="el-GR" dirty="0"/>
              <a:t> </a:t>
            </a:r>
          </a:p>
          <a:p>
            <a:pPr algn="just">
              <a:lnSpc>
                <a:spcPct val="80000"/>
              </a:lnSpc>
            </a:pPr>
            <a:r>
              <a:rPr lang="el-GR" dirty="0"/>
              <a:t> Να ενθαρρυνθεί τις  αλλαγές ρόλων ώστε το κάθε μέλος να αναδείξει τα πραγματικά δυνατά του σημεία και να υιοθετήσει νέους τύπους επικοινωνίας</a:t>
            </a:r>
            <a:endParaRPr lang="en-US" dirty="0"/>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4040075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Έλλειψη ορίων </a:t>
            </a:r>
            <a:r>
              <a:rPr lang="en-US" dirty="0" smtClean="0"/>
              <a:t>:</a:t>
            </a:r>
            <a:r>
              <a:rPr lang="el-GR" dirty="0" smtClean="0"/>
              <a:t> απειλές που δεν πραγματοποιούνται</a:t>
            </a:r>
          </a:p>
          <a:p>
            <a:r>
              <a:rPr lang="el-GR" dirty="0" smtClean="0"/>
              <a:t>Έλλειψη επιπτώσεων</a:t>
            </a:r>
          </a:p>
          <a:p>
            <a:r>
              <a:rPr lang="el-GR" dirty="0" smtClean="0"/>
              <a:t>Δανεισμός</a:t>
            </a:r>
          </a:p>
          <a:p>
            <a:r>
              <a:rPr lang="el-GR" dirty="0" smtClean="0"/>
              <a:t>Συνενοχή</a:t>
            </a:r>
          </a:p>
          <a:p>
            <a:r>
              <a:rPr lang="el-GR" dirty="0" smtClean="0"/>
              <a:t>Μετάθεση ευθηνών</a:t>
            </a:r>
          </a:p>
          <a:p>
            <a:r>
              <a:rPr lang="el-GR" dirty="0" smtClean="0"/>
              <a:t>Αποδοχή κέρδους </a:t>
            </a:r>
            <a:r>
              <a:rPr lang="en-US" dirty="0" smtClean="0"/>
              <a:t>:</a:t>
            </a:r>
            <a:r>
              <a:rPr lang="el-GR" dirty="0" smtClean="0"/>
              <a:t> μη καθαρή θέση αποδοχής ή όχι του τζόγου</a:t>
            </a:r>
            <a:endParaRPr lang="el-GR" dirty="0"/>
          </a:p>
        </p:txBody>
      </p:sp>
      <p:sp>
        <p:nvSpPr>
          <p:cNvPr id="3" name="Τίτλος 2"/>
          <p:cNvSpPr>
            <a:spLocks noGrp="1"/>
          </p:cNvSpPr>
          <p:nvPr>
            <p:ph type="title"/>
          </p:nvPr>
        </p:nvSpPr>
        <p:spPr/>
        <p:txBody>
          <a:bodyPr>
            <a:normAutofit fontScale="90000"/>
          </a:bodyPr>
          <a:lstStyle/>
          <a:p>
            <a:r>
              <a:rPr lang="el-GR" dirty="0" smtClean="0"/>
              <a:t>Η στάση που διευκολύνει την εξάρτηση</a:t>
            </a:r>
            <a:endParaRPr lang="el-GR" dirty="0"/>
          </a:p>
        </p:txBody>
      </p:sp>
    </p:spTree>
    <p:extLst>
      <p:ext uri="{BB962C8B-B14F-4D97-AF65-F5344CB8AC3E}">
        <p14:creationId xmlns:p14="http://schemas.microsoft.com/office/powerpoint/2010/main" val="8870952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99592" y="2708920"/>
            <a:ext cx="7408333" cy="3450696"/>
          </a:xfrm>
        </p:spPr>
        <p:txBody>
          <a:bodyPr>
            <a:normAutofit/>
          </a:bodyPr>
          <a:lstStyle/>
          <a:p>
            <a:r>
              <a:rPr lang="el-GR" altLang="el-GR" sz="2600" dirty="0"/>
              <a:t>Κατανόηση</a:t>
            </a:r>
            <a:r>
              <a:rPr lang="en-US" altLang="el-GR" sz="2600" dirty="0"/>
              <a:t> </a:t>
            </a:r>
            <a:r>
              <a:rPr lang="el-GR" altLang="el-GR" sz="2600" dirty="0"/>
              <a:t>του παθολογικού παίκτη υπό το πρίσμα της </a:t>
            </a:r>
            <a:r>
              <a:rPr lang="el-GR" altLang="el-GR" sz="2600" dirty="0" err="1"/>
              <a:t>εξαρτητικής</a:t>
            </a:r>
            <a:r>
              <a:rPr lang="el-GR" altLang="el-GR" sz="2600" dirty="0"/>
              <a:t> συμπεριφοράς: </a:t>
            </a:r>
          </a:p>
          <a:p>
            <a:pPr lvl="2">
              <a:buFont typeface="Wingdings" panose="05000000000000000000" pitchFamily="2" charset="2"/>
              <a:buChar char="Ø"/>
            </a:pPr>
            <a:r>
              <a:rPr lang="el-GR" altLang="el-GR" sz="2600" dirty="0"/>
              <a:t>Παθολογική επιλογή για τη διαχείριση των αρνητικών καταστάσεων και συναισθημάτων</a:t>
            </a:r>
          </a:p>
          <a:p>
            <a:pPr lvl="2">
              <a:buFont typeface="Wingdings" panose="05000000000000000000" pitchFamily="2" charset="2"/>
              <a:buChar char="Ø"/>
            </a:pPr>
            <a:r>
              <a:rPr lang="el-GR" altLang="el-GR" sz="2600" dirty="0"/>
              <a:t>Ενεργή συμμετοχή του στην απόφαση για αποχή</a:t>
            </a:r>
          </a:p>
          <a:p>
            <a:endParaRPr lang="el-GR" altLang="el-GR" dirty="0">
              <a:latin typeface="Bookman Old Style" panose="02050604050505020204" pitchFamily="18" charset="0"/>
            </a:endParaRPr>
          </a:p>
          <a:p>
            <a:endParaRPr lang="el-GR" dirty="0"/>
          </a:p>
        </p:txBody>
      </p:sp>
      <p:sp>
        <p:nvSpPr>
          <p:cNvPr id="3" name="Τίτλος 2"/>
          <p:cNvSpPr>
            <a:spLocks noGrp="1"/>
          </p:cNvSpPr>
          <p:nvPr>
            <p:ph type="title"/>
          </p:nvPr>
        </p:nvSpPr>
        <p:spPr/>
        <p:txBody>
          <a:bodyPr>
            <a:normAutofit/>
          </a:bodyPr>
          <a:lstStyle/>
          <a:p>
            <a:r>
              <a:rPr lang="el-GR" dirty="0" smtClean="0"/>
              <a:t> το πρώτο βήμα</a:t>
            </a:r>
            <a:endParaRPr lang="el-GR" dirty="0"/>
          </a:p>
        </p:txBody>
      </p:sp>
    </p:spTree>
    <p:extLst>
      <p:ext uri="{BB962C8B-B14F-4D97-AF65-F5344CB8AC3E}">
        <p14:creationId xmlns:p14="http://schemas.microsoft.com/office/powerpoint/2010/main" val="2082304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nSpc>
                <a:spcPct val="90000"/>
              </a:lnSpc>
            </a:pPr>
            <a:r>
              <a:rPr lang="el-GR" altLang="el-GR" dirty="0">
                <a:latin typeface="Bookman Old Style" panose="02050604050505020204" pitchFamily="18" charset="0"/>
              </a:rPr>
              <a:t>Χρήση πρώτου προσώπου ενικού </a:t>
            </a:r>
          </a:p>
          <a:p>
            <a:pPr>
              <a:lnSpc>
                <a:spcPct val="90000"/>
              </a:lnSpc>
            </a:pPr>
            <a:r>
              <a:rPr lang="el-GR" altLang="el-GR" dirty="0">
                <a:latin typeface="Bookman Old Style" panose="02050604050505020204" pitchFamily="18" charset="0"/>
              </a:rPr>
              <a:t>Άμεση και σαφής έκφραση των συναισθημάτων </a:t>
            </a:r>
          </a:p>
          <a:p>
            <a:pPr>
              <a:lnSpc>
                <a:spcPct val="90000"/>
              </a:lnSpc>
            </a:pPr>
            <a:r>
              <a:rPr lang="el-GR" altLang="el-GR" dirty="0">
                <a:latin typeface="Bookman Old Style" panose="02050604050505020204" pitchFamily="18" charset="0"/>
              </a:rPr>
              <a:t>Έκφραση των συγκεκριμένων αλλαγών στη συμπεριφορά του ατόμου </a:t>
            </a:r>
          </a:p>
          <a:p>
            <a:pPr>
              <a:lnSpc>
                <a:spcPct val="90000"/>
              </a:lnSpc>
            </a:pPr>
            <a:r>
              <a:rPr lang="el-GR" altLang="el-GR" dirty="0">
                <a:latin typeface="Bookman Old Style" panose="02050604050505020204" pitchFamily="18" charset="0"/>
              </a:rPr>
              <a:t>Χαρακτηρισμός της συμπεριφοράς και όχι της προσωπικότητας</a:t>
            </a:r>
          </a:p>
          <a:p>
            <a:pPr>
              <a:lnSpc>
                <a:spcPct val="90000"/>
              </a:lnSpc>
            </a:pPr>
            <a:r>
              <a:rPr lang="el-GR" altLang="el-GR" dirty="0">
                <a:latin typeface="Bookman Old Style" panose="02050604050505020204" pitchFamily="18" charset="0"/>
              </a:rPr>
              <a:t>Αποφυγή επικρίσεων, απειλών, απαιτήσεων </a:t>
            </a:r>
          </a:p>
          <a:p>
            <a:pPr>
              <a:lnSpc>
                <a:spcPct val="90000"/>
              </a:lnSpc>
            </a:pPr>
            <a:r>
              <a:rPr lang="el-GR" altLang="el-GR" dirty="0">
                <a:latin typeface="Bookman Old Style" panose="02050604050505020204" pitchFamily="18" charset="0"/>
              </a:rPr>
              <a:t>Πληροφόρηση για θεραπευτικά πλαίσια απεξάρτησης από τον τζόγο</a:t>
            </a:r>
          </a:p>
          <a:p>
            <a:endParaRPr lang="el-GR" dirty="0"/>
          </a:p>
        </p:txBody>
      </p:sp>
      <p:sp>
        <p:nvSpPr>
          <p:cNvPr id="3" name="Τίτλος 2"/>
          <p:cNvSpPr>
            <a:spLocks noGrp="1"/>
          </p:cNvSpPr>
          <p:nvPr>
            <p:ph type="title"/>
          </p:nvPr>
        </p:nvSpPr>
        <p:spPr/>
        <p:txBody>
          <a:bodyPr>
            <a:normAutofit/>
          </a:bodyPr>
          <a:lstStyle/>
          <a:p>
            <a:r>
              <a:rPr lang="el-GR" dirty="0"/>
              <a:t>μ</a:t>
            </a:r>
            <a:r>
              <a:rPr lang="el-GR" dirty="0" smtClean="0"/>
              <a:t>ε ποιον τρόπ0</a:t>
            </a:r>
            <a:endParaRPr lang="el-GR" dirty="0"/>
          </a:p>
        </p:txBody>
      </p:sp>
    </p:spTree>
    <p:extLst>
      <p:ext uri="{BB962C8B-B14F-4D97-AF65-F5344CB8AC3E}">
        <p14:creationId xmlns:p14="http://schemas.microsoft.com/office/powerpoint/2010/main" val="3881922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348880"/>
            <a:ext cx="7408333" cy="4392488"/>
          </a:xfrm>
        </p:spPr>
        <p:txBody>
          <a:bodyPr>
            <a:normAutofit/>
          </a:bodyPr>
          <a:lstStyle/>
          <a:p>
            <a:r>
              <a:rPr lang="el-GR" dirty="0" smtClean="0"/>
              <a:t>Ο παθολογικός τζόγος χαρακτηρίζεται από την έλλειψη φανερών σωματικών ενδείξεων και συμπτωμάτων</a:t>
            </a:r>
          </a:p>
          <a:p>
            <a:r>
              <a:rPr lang="el-GR" dirty="0" smtClean="0"/>
              <a:t>Σημάδια αλλαγής της συμπεριφοράς εύκολα μπορούν να αποδοθούν σε δυσκολίες της καθημερινότητας</a:t>
            </a:r>
          </a:p>
          <a:p>
            <a:r>
              <a:rPr lang="el-GR" dirty="0" smtClean="0"/>
              <a:t>Ο  παθολογικός τζογαδόρος κρύβεται και  αρνείται το πρόβλημα  ή την έκταση του</a:t>
            </a:r>
          </a:p>
          <a:p>
            <a:r>
              <a:rPr lang="el-GR" dirty="0" smtClean="0"/>
              <a:t>Η αποκάλυψη του προβλήματος συνήθως γίνεται «ξαφνικά, καταστροφικά και τραυματικά» για τα μέλη της οικογένειας (</a:t>
            </a:r>
            <a:r>
              <a:rPr lang="en-US" dirty="0" err="1" smtClean="0"/>
              <a:t>Velleman</a:t>
            </a:r>
            <a:r>
              <a:rPr lang="en-US" dirty="0" smtClean="0"/>
              <a:t> et al,2012)</a:t>
            </a:r>
            <a:endParaRPr lang="el-GR" dirty="0" smtClean="0"/>
          </a:p>
          <a:p>
            <a:endParaRPr lang="el-GR" dirty="0" smtClean="0"/>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3992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ctr">
              <a:buFont typeface="Wingdings" panose="05000000000000000000" pitchFamily="2" charset="2"/>
              <a:buNone/>
            </a:pPr>
            <a:r>
              <a:rPr lang="el-GR" altLang="el-GR" dirty="0" smtClean="0">
                <a:latin typeface="Bookman Old Style" panose="02050604050505020204" pitchFamily="18" charset="0"/>
              </a:rPr>
              <a:t>«Δεν με ενδιαφέρει ο εαυτός μου, εγώ εκείνον θέλω να σώσω»</a:t>
            </a:r>
          </a:p>
          <a:p>
            <a:endParaRPr lang="el-GR" altLang="el-GR" dirty="0">
              <a:latin typeface="Bookman Old Style" panose="02050604050505020204" pitchFamily="18" charset="0"/>
            </a:endParaRPr>
          </a:p>
          <a:p>
            <a:r>
              <a:rPr lang="el-GR" altLang="el-GR" dirty="0" smtClean="0">
                <a:latin typeface="Bookman Old Style" panose="02050604050505020204" pitchFamily="18" charset="0"/>
              </a:rPr>
              <a:t>Προτροπή για εστίαση στην προσωπική φροντίδα και προστασία</a:t>
            </a:r>
            <a:r>
              <a:rPr lang="en-US" altLang="el-GR" dirty="0" smtClean="0">
                <a:latin typeface="Bookman Old Style" panose="02050604050505020204" pitchFamily="18" charset="0"/>
              </a:rPr>
              <a:t>:</a:t>
            </a:r>
            <a:endParaRPr lang="el-GR" altLang="el-GR" dirty="0" smtClean="0">
              <a:latin typeface="Bookman Old Style" panose="02050604050505020204" pitchFamily="18" charset="0"/>
            </a:endParaRPr>
          </a:p>
          <a:p>
            <a:pPr lvl="2">
              <a:buFont typeface="Wingdings" panose="05000000000000000000" pitchFamily="2" charset="2"/>
              <a:buChar char="Ø"/>
            </a:pPr>
            <a:r>
              <a:rPr lang="el-GR" altLang="el-GR" sz="2800" dirty="0" smtClean="0">
                <a:latin typeface="Bookman Old Style" panose="02050604050505020204" pitchFamily="18" charset="0"/>
              </a:rPr>
              <a:t>Συναισθηματική</a:t>
            </a:r>
          </a:p>
          <a:p>
            <a:pPr lvl="2">
              <a:buFont typeface="Wingdings" panose="05000000000000000000" pitchFamily="2" charset="2"/>
              <a:buChar char="Ø"/>
            </a:pPr>
            <a:r>
              <a:rPr lang="el-GR" altLang="el-GR" sz="2800" dirty="0" smtClean="0">
                <a:latin typeface="Bookman Old Style" panose="02050604050505020204" pitchFamily="18" charset="0"/>
              </a:rPr>
              <a:t>Οικονομική</a:t>
            </a:r>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3538618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ctr">
              <a:buFont typeface="Wingdings" panose="05000000000000000000" pitchFamily="2" charset="2"/>
              <a:buNone/>
            </a:pPr>
            <a:r>
              <a:rPr lang="el-GR" altLang="el-GR" dirty="0">
                <a:latin typeface="Bookman Old Style" panose="02050604050505020204" pitchFamily="18" charset="0"/>
              </a:rPr>
              <a:t>«Εγώ πλήρωσα τα χρέη από τον τζόγο»</a:t>
            </a:r>
          </a:p>
          <a:p>
            <a:endParaRPr lang="el-GR" altLang="el-GR" dirty="0">
              <a:latin typeface="Bookman Old Style" panose="02050604050505020204" pitchFamily="18" charset="0"/>
            </a:endParaRPr>
          </a:p>
          <a:p>
            <a:r>
              <a:rPr lang="el-GR" altLang="el-GR" dirty="0">
                <a:latin typeface="Bookman Old Style" panose="02050604050505020204" pitchFamily="18" charset="0"/>
              </a:rPr>
              <a:t>Αποφυγή της ανάληψης της ευθύνης του παίκτη</a:t>
            </a:r>
          </a:p>
          <a:p>
            <a:r>
              <a:rPr lang="el-GR" altLang="el-GR" dirty="0">
                <a:latin typeface="Bookman Old Style" panose="02050604050505020204" pitchFamily="18" charset="0"/>
              </a:rPr>
              <a:t>Ξεκάθαρα, σταθερά και κοινά από όλα τα μέλη της </a:t>
            </a:r>
            <a:r>
              <a:rPr lang="el-GR" altLang="el-GR" dirty="0" smtClean="0">
                <a:latin typeface="Bookman Old Style" panose="02050604050505020204" pitchFamily="18" charset="0"/>
              </a:rPr>
              <a:t>οικογένειας όρια </a:t>
            </a:r>
            <a:r>
              <a:rPr lang="el-GR" altLang="el-GR" dirty="0">
                <a:latin typeface="Bookman Old Style" panose="02050604050505020204" pitchFamily="18" charset="0"/>
              </a:rPr>
              <a:t>ως προς την </a:t>
            </a:r>
            <a:r>
              <a:rPr lang="el-GR" altLang="el-GR" dirty="0" err="1">
                <a:latin typeface="Bookman Old Style" panose="02050604050505020204" pitchFamily="18" charset="0"/>
              </a:rPr>
              <a:t>εξαρτητική</a:t>
            </a:r>
            <a:r>
              <a:rPr lang="el-GR" altLang="el-GR" dirty="0">
                <a:latin typeface="Bookman Old Style" panose="02050604050505020204" pitchFamily="18" charset="0"/>
              </a:rPr>
              <a:t> συμπεριφορά</a:t>
            </a:r>
          </a:p>
          <a:p>
            <a:endParaRPr lang="el-GR" altLang="el-GR" dirty="0"/>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3046019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ctr">
              <a:buFont typeface="Wingdings" panose="05000000000000000000" pitchFamily="2" charset="2"/>
              <a:buNone/>
            </a:pPr>
            <a:r>
              <a:rPr lang="el-GR" altLang="el-GR" dirty="0">
                <a:latin typeface="Bookman Old Style" panose="02050604050505020204" pitchFamily="18" charset="0"/>
              </a:rPr>
              <a:t>«Υπάρχουν άνθρωποι που τα καταφέρνουν;»  </a:t>
            </a:r>
          </a:p>
          <a:p>
            <a:endParaRPr lang="el-GR" altLang="el-GR" dirty="0">
              <a:latin typeface="Bookman Old Style" panose="02050604050505020204" pitchFamily="18" charset="0"/>
            </a:endParaRPr>
          </a:p>
          <a:p>
            <a:r>
              <a:rPr lang="el-GR" altLang="el-GR" dirty="0">
                <a:latin typeface="Bookman Old Style" panose="02050604050505020204" pitchFamily="18" charset="0"/>
              </a:rPr>
              <a:t>Ενστάλαξη ελπίδας</a:t>
            </a:r>
          </a:p>
          <a:p>
            <a:r>
              <a:rPr lang="el-GR" altLang="el-GR" dirty="0">
                <a:latin typeface="Bookman Old Style" panose="02050604050505020204" pitchFamily="18" charset="0"/>
              </a:rPr>
              <a:t>Άρση του αισθήματος αδιεξόδου</a:t>
            </a:r>
          </a:p>
          <a:p>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489430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76872"/>
            <a:ext cx="7408333" cy="4581128"/>
          </a:xfrm>
        </p:spPr>
        <p:txBody>
          <a:bodyPr>
            <a:noAutofit/>
          </a:bodyPr>
          <a:lstStyle/>
          <a:p>
            <a:r>
              <a:rPr lang="el-GR" sz="2000" dirty="0" smtClean="0"/>
              <a:t>Η  σχέση του ζευγαριού είναι εξίσου σημαντική  με την σχέση με τους γονείς στην αρχή της ζωής, η οποία θεωρείται πρωταρχική για την δημιουργία του αισθήματος   ασφάλειας και της ύπαρξης στον κόσμο</a:t>
            </a:r>
          </a:p>
          <a:p>
            <a:r>
              <a:rPr lang="el-GR" sz="2000" dirty="0" smtClean="0"/>
              <a:t>Οι περισσότεροι εξαρτημένοι βίωσαν δυσκολίες στην αρχή της ζωής τους </a:t>
            </a:r>
            <a:r>
              <a:rPr lang="en-US" sz="2000" dirty="0" smtClean="0"/>
              <a:t>:</a:t>
            </a:r>
            <a:r>
              <a:rPr lang="el-GR" sz="2000" dirty="0" smtClean="0"/>
              <a:t> προδοσία, εγκατάλειψη, παραμέληση, κακοποίηση</a:t>
            </a:r>
          </a:p>
          <a:p>
            <a:r>
              <a:rPr lang="el-GR" sz="2000" dirty="0" smtClean="0"/>
              <a:t>Μία ειλικρινή και με δέσμευση σχέση του ζευγαριού μπορεί να λειτουργήσει ως μία δεύτερη ευκαιρία για να καλύψει το άτομο τις πρωταρχικές ανάγκες σύνδεσης, σωματικής και συναισθηματικής ασφάλειας και να δυναμώσει την αξία  του ως άτομο </a:t>
            </a:r>
          </a:p>
          <a:p>
            <a:r>
              <a:rPr lang="el-GR" sz="2000" dirty="0" smtClean="0"/>
              <a:t>Μπορεί να χρησιμοποιήσει το παρόν για να αλλάξει, να αποτρέψει, να διαφοροποιήσει στο σήμερα, τα αρνητικά του παρελθόντος</a:t>
            </a:r>
            <a:endParaRPr lang="el-GR" sz="2000" dirty="0"/>
          </a:p>
        </p:txBody>
      </p:sp>
      <p:sp>
        <p:nvSpPr>
          <p:cNvPr id="3" name="Τίτλος 2"/>
          <p:cNvSpPr>
            <a:spLocks noGrp="1"/>
          </p:cNvSpPr>
          <p:nvPr>
            <p:ph type="title"/>
          </p:nvPr>
        </p:nvSpPr>
        <p:spPr/>
        <p:txBody>
          <a:bodyPr>
            <a:normAutofit fontScale="90000"/>
          </a:bodyPr>
          <a:lstStyle/>
          <a:p>
            <a:r>
              <a:rPr lang="el-GR" dirty="0"/>
              <a:t>Η εμπλοκή της/του συντρόφου στη θεραπεία</a:t>
            </a:r>
          </a:p>
        </p:txBody>
      </p:sp>
    </p:spTree>
    <p:extLst>
      <p:ext uri="{BB962C8B-B14F-4D97-AF65-F5344CB8AC3E}">
        <p14:creationId xmlns:p14="http://schemas.microsoft.com/office/powerpoint/2010/main" val="4025069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492896"/>
            <a:ext cx="7408333" cy="4365104"/>
          </a:xfrm>
        </p:spPr>
        <p:txBody>
          <a:bodyPr>
            <a:normAutofit fontScale="92500" lnSpcReduction="20000"/>
          </a:bodyPr>
          <a:lstStyle/>
          <a:p>
            <a:r>
              <a:rPr lang="el-GR" dirty="0" smtClean="0"/>
              <a:t>Ο κύκλος της αλληλεπίδρασης μεταξύ της </a:t>
            </a:r>
            <a:r>
              <a:rPr lang="el-GR" dirty="0" err="1" smtClean="0"/>
              <a:t>εξαρτητικής</a:t>
            </a:r>
            <a:r>
              <a:rPr lang="el-GR" dirty="0" smtClean="0"/>
              <a:t> συμπεριφοράς και της σχέσης του ζευγαριού  χαρακτηρίζεται από επανάληψη, με την έννοια  ότι το ένα τροφοδοτεί  το άλλο και η ένταση, στο </a:t>
            </a:r>
            <a:r>
              <a:rPr lang="el-GR" dirty="0"/>
              <a:t>πέρασμα του </a:t>
            </a:r>
            <a:r>
              <a:rPr lang="el-GR" dirty="0" smtClean="0"/>
              <a:t>χρόνου, συνεχώς αυξάνεται (</a:t>
            </a:r>
            <a:r>
              <a:rPr lang="en-US" dirty="0" smtClean="0"/>
              <a:t>Lee,2014)</a:t>
            </a:r>
            <a:endParaRPr lang="el-GR" dirty="0" smtClean="0"/>
          </a:p>
          <a:p>
            <a:r>
              <a:rPr lang="el-GR" dirty="0" smtClean="0"/>
              <a:t>Οι μεταβάσεις στις διαφορετικές φάσεις ζωής του κύκλου της οικογένειας, χρειάζονται προσαρμογές, στους ρόλους, στις σχέσεις , στον τρόπο ζωής . Όταν τα άτομα βιώνουν σοβαρό άγχος και πίεση για να ανταπεξέλθουν, η εξάρτηση αποτελεί έναν τρόπο διαχείρισης και ανακούφισης του συναισθήματος</a:t>
            </a:r>
          </a:p>
          <a:p>
            <a:r>
              <a:rPr lang="el-GR" dirty="0" smtClean="0"/>
              <a:t>Η διερεύνηση  της επικοινωνίας του ζευγαριού πριν την έναρξη της εξάρτησης και η διαχείριση σημαντικών γεγονότων και αλλαγών στη ζωή, φωτίζει  την απεξάρτηση στο σήμερα</a:t>
            </a:r>
            <a:endParaRPr lang="en-US" dirty="0" smtClean="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646973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r>
              <a:rPr lang="el-GR" altLang="el-GR" dirty="0">
                <a:sym typeface="Wingdings" pitchFamily="2" charset="2"/>
              </a:rPr>
              <a:t>Ο </a:t>
            </a:r>
            <a:r>
              <a:rPr lang="en-US" altLang="el-GR" dirty="0" err="1">
                <a:sym typeface="Wingdings" pitchFamily="2" charset="2"/>
              </a:rPr>
              <a:t>Steinglass</a:t>
            </a:r>
            <a:r>
              <a:rPr lang="el-GR" altLang="el-GR" dirty="0">
                <a:sym typeface="Wingdings" pitchFamily="2" charset="2"/>
              </a:rPr>
              <a:t>  </a:t>
            </a:r>
            <a:r>
              <a:rPr lang="el-GR" altLang="el-GR" dirty="0" smtClean="0">
                <a:sym typeface="Wingdings" pitchFamily="2" charset="2"/>
              </a:rPr>
              <a:t>διατύπωσε </a:t>
            </a:r>
            <a:r>
              <a:rPr lang="el-GR" altLang="el-GR" dirty="0">
                <a:sym typeface="Wingdings" pitchFamily="2" charset="2"/>
              </a:rPr>
              <a:t>ότι το σύστημα γίνεται οργανωμένο γύρω από την εξάρτηση παρουσιάζοντας μια ταλάντωση σε δύο διαφορετικές καταστάσεις. Αυτή της χρήσης και της αποχής. Η κυκλική αυτή φάση έχει μια καθημερινή διάσταση και μια διαχρονική. Η </a:t>
            </a:r>
            <a:r>
              <a:rPr lang="el-GR" altLang="el-GR" dirty="0" smtClean="0">
                <a:sym typeface="Wingdings" pitchFamily="2" charset="2"/>
              </a:rPr>
              <a:t>εξάρτηση </a:t>
            </a:r>
            <a:r>
              <a:rPr lang="el-GR" altLang="el-GR" dirty="0">
                <a:sym typeface="Wingdings" pitchFamily="2" charset="2"/>
              </a:rPr>
              <a:t>παίζει </a:t>
            </a:r>
            <a:r>
              <a:rPr lang="el-GR" altLang="el-GR" dirty="0" err="1">
                <a:sym typeface="Wingdings" pitchFamily="2" charset="2"/>
              </a:rPr>
              <a:t>ομοιοστατικό</a:t>
            </a:r>
            <a:r>
              <a:rPr lang="el-GR" altLang="el-GR" dirty="0">
                <a:sym typeface="Wingdings" pitchFamily="2" charset="2"/>
              </a:rPr>
              <a:t> ρόλο στο σύστημα και μπλοκάρει τις εξελικτικές ανάγκες της οικογένειας, επιδρά έντονα στην ικανότητα να αντιμετωπίσει αποτελεσματικά τα καθημερινά έκτακτα ή τακτικά θέματα και σταδιακά γίνεται κεντρικό στοιχείο όπου γύρω του οργανώνεται όλη η οικογενειακή ζωή.</a:t>
            </a:r>
          </a:p>
          <a:p>
            <a:endParaRPr lang="el-GR" dirty="0"/>
          </a:p>
        </p:txBody>
      </p:sp>
      <p:sp>
        <p:nvSpPr>
          <p:cNvPr id="3" name="Τίτλος 2"/>
          <p:cNvSpPr>
            <a:spLocks noGrp="1"/>
          </p:cNvSpPr>
          <p:nvPr>
            <p:ph type="title"/>
          </p:nvPr>
        </p:nvSpPr>
        <p:spPr/>
        <p:txBody>
          <a:bodyPr>
            <a:normAutofit fontScale="90000"/>
          </a:bodyPr>
          <a:lstStyle/>
          <a:p>
            <a:r>
              <a:rPr lang="el-GR" dirty="0" smtClean="0"/>
              <a:t>Διατυπώσεις στην έννοια του </a:t>
            </a:r>
            <a:r>
              <a:rPr lang="el-GR" dirty="0" err="1" smtClean="0"/>
              <a:t>εξαρτητικού</a:t>
            </a:r>
            <a:r>
              <a:rPr lang="el-GR" dirty="0" smtClean="0"/>
              <a:t> συστήματος</a:t>
            </a:r>
            <a:endParaRPr lang="el-GR" dirty="0"/>
          </a:p>
        </p:txBody>
      </p:sp>
    </p:spTree>
    <p:extLst>
      <p:ext uri="{BB962C8B-B14F-4D97-AF65-F5344CB8AC3E}">
        <p14:creationId xmlns:p14="http://schemas.microsoft.com/office/powerpoint/2010/main" val="13868372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a:bodyPr>
          <a:lstStyle/>
          <a:p>
            <a:pPr>
              <a:lnSpc>
                <a:spcPct val="150000"/>
              </a:lnSpc>
              <a:buSzPct val="150000"/>
              <a:buNone/>
            </a:pPr>
            <a:r>
              <a:rPr lang="el-GR" altLang="el-GR" dirty="0" smtClean="0">
                <a:sym typeface="Wingdings" pitchFamily="2" charset="2"/>
              </a:rPr>
              <a:t>    Ο </a:t>
            </a:r>
            <a:r>
              <a:rPr lang="en-US" altLang="el-GR" dirty="0" err="1">
                <a:sym typeface="Wingdings" pitchFamily="2" charset="2"/>
              </a:rPr>
              <a:t>Bepko</a:t>
            </a:r>
            <a:r>
              <a:rPr lang="en-US" altLang="el-GR" dirty="0">
                <a:sym typeface="Wingdings" pitchFamily="2" charset="2"/>
              </a:rPr>
              <a:t> </a:t>
            </a:r>
            <a:r>
              <a:rPr lang="el-GR" altLang="el-GR" dirty="0">
                <a:sym typeface="Wingdings" pitchFamily="2" charset="2"/>
              </a:rPr>
              <a:t> </a:t>
            </a:r>
            <a:r>
              <a:rPr lang="el-GR" altLang="el-GR" dirty="0" smtClean="0">
                <a:sym typeface="Wingdings" pitchFamily="2" charset="2"/>
              </a:rPr>
              <a:t>υποστηρίζει </a:t>
            </a:r>
            <a:r>
              <a:rPr lang="el-GR" altLang="el-GR" dirty="0">
                <a:sym typeface="Wingdings" pitchFamily="2" charset="2"/>
              </a:rPr>
              <a:t>την αναγκαιότητα </a:t>
            </a:r>
            <a:r>
              <a:rPr lang="el-GR" altLang="el-GR" dirty="0" smtClean="0">
                <a:sym typeface="Wingdings" pitchFamily="2" charset="2"/>
              </a:rPr>
              <a:t> της </a:t>
            </a:r>
            <a:r>
              <a:rPr lang="el-GR" altLang="el-GR" dirty="0" err="1" smtClean="0">
                <a:sym typeface="Wingdings" pitchFamily="2" charset="2"/>
              </a:rPr>
              <a:t>υπερ</a:t>
            </a:r>
            <a:r>
              <a:rPr lang="el-GR" altLang="el-GR" dirty="0" smtClean="0">
                <a:sym typeface="Wingdings" pitchFamily="2" charset="2"/>
              </a:rPr>
              <a:t>-υπευθυνότητας </a:t>
            </a:r>
            <a:r>
              <a:rPr lang="el-GR" altLang="el-GR" dirty="0">
                <a:sym typeface="Wingdings" pitchFamily="2" charset="2"/>
              </a:rPr>
              <a:t>και </a:t>
            </a:r>
            <a:r>
              <a:rPr lang="el-GR" altLang="el-GR" dirty="0" err="1">
                <a:sym typeface="Wingdings" pitchFamily="2" charset="2"/>
              </a:rPr>
              <a:t>υπο</a:t>
            </a:r>
            <a:r>
              <a:rPr lang="el-GR" altLang="el-GR" dirty="0">
                <a:sym typeface="Wingdings" pitchFamily="2" charset="2"/>
              </a:rPr>
              <a:t>-υπευθυνότητας στους δύο συζύγους. </a:t>
            </a:r>
            <a:r>
              <a:rPr lang="el-GR" altLang="el-GR" dirty="0" smtClean="0">
                <a:sym typeface="Wingdings" pitchFamily="2" charset="2"/>
              </a:rPr>
              <a:t>Σημαντικό  </a:t>
            </a:r>
            <a:r>
              <a:rPr lang="el-GR" altLang="el-GR" dirty="0">
                <a:sym typeface="Wingdings" pitchFamily="2" charset="2"/>
              </a:rPr>
              <a:t>φαινόμενο </a:t>
            </a:r>
            <a:r>
              <a:rPr lang="en-US" altLang="el-GR" dirty="0" smtClean="0">
                <a:sym typeface="Wingdings" pitchFamily="2" charset="2"/>
              </a:rPr>
              <a:t>:</a:t>
            </a:r>
            <a:r>
              <a:rPr lang="el-GR" altLang="el-GR" dirty="0" smtClean="0">
                <a:sym typeface="Wingdings" pitchFamily="2" charset="2"/>
              </a:rPr>
              <a:t> εξαρτημένος-μη </a:t>
            </a:r>
            <a:r>
              <a:rPr lang="el-GR" altLang="el-GR" dirty="0">
                <a:sym typeface="Wingdings" pitchFamily="2" charset="2"/>
              </a:rPr>
              <a:t>υπεύθυνη συμπεριφορά, εκτός ελέγχου, έντονα </a:t>
            </a:r>
            <a:r>
              <a:rPr lang="el-GR" altLang="el-GR" dirty="0" smtClean="0">
                <a:sym typeface="Wingdings" pitchFamily="2" charset="2"/>
              </a:rPr>
              <a:t>παρορμητικός,  άρα </a:t>
            </a:r>
            <a:r>
              <a:rPr lang="el-GR" altLang="el-GR" dirty="0">
                <a:sym typeface="Wingdings" pitchFamily="2" charset="2"/>
              </a:rPr>
              <a:t>ο/η σύζυγος γίνεται </a:t>
            </a:r>
            <a:r>
              <a:rPr lang="el-GR" altLang="el-GR" dirty="0" err="1">
                <a:sym typeface="Wingdings" pitchFamily="2" charset="2"/>
              </a:rPr>
              <a:t>υπερ</a:t>
            </a:r>
            <a:r>
              <a:rPr lang="el-GR" altLang="el-GR" dirty="0">
                <a:sym typeface="Wingdings" pitchFamily="2" charset="2"/>
              </a:rPr>
              <a:t>-υπεύθυνος ως ρόλος συμπληρωματικός</a:t>
            </a: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17577327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04864"/>
            <a:ext cx="7408333" cy="3921299"/>
          </a:xfrm>
        </p:spPr>
        <p:txBody>
          <a:bodyPr>
            <a:noAutofit/>
          </a:bodyPr>
          <a:lstStyle/>
          <a:p>
            <a:pPr>
              <a:lnSpc>
                <a:spcPct val="150000"/>
              </a:lnSpc>
              <a:buSzPct val="150000"/>
              <a:buNone/>
            </a:pPr>
            <a:r>
              <a:rPr lang="el-GR" altLang="el-GR" sz="2000" dirty="0" smtClean="0">
                <a:sym typeface="Wingdings" pitchFamily="2" charset="2"/>
              </a:rPr>
              <a:t>    Ο </a:t>
            </a:r>
            <a:r>
              <a:rPr lang="en-US" altLang="el-GR" sz="2000" dirty="0" err="1">
                <a:sym typeface="Wingdings" pitchFamily="2" charset="2"/>
              </a:rPr>
              <a:t>Grafoord</a:t>
            </a:r>
            <a:r>
              <a:rPr lang="el-GR" altLang="el-GR" sz="2000" dirty="0">
                <a:sym typeface="Wingdings" pitchFamily="2" charset="2"/>
              </a:rPr>
              <a:t>    </a:t>
            </a:r>
            <a:r>
              <a:rPr lang="el-GR" altLang="el-GR" sz="2000" dirty="0" smtClean="0">
                <a:sym typeface="Wingdings" pitchFamily="2" charset="2"/>
              </a:rPr>
              <a:t> </a:t>
            </a:r>
            <a:r>
              <a:rPr lang="el-GR" altLang="el-GR" sz="2000" dirty="0">
                <a:sym typeface="Wingdings" pitchFamily="2" charset="2"/>
              </a:rPr>
              <a:t>εντοπίζει το παιχνίδι (κρύβω-</a:t>
            </a:r>
            <a:r>
              <a:rPr lang="el-GR" altLang="el-GR" sz="2000" dirty="0" err="1">
                <a:sym typeface="Wingdings" pitchFamily="2" charset="2"/>
              </a:rPr>
              <a:t>ψάχν</a:t>
            </a:r>
            <a:r>
              <a:rPr lang="el-GR" altLang="el-GR" sz="2000" dirty="0">
                <a:sym typeface="Wingdings" pitchFamily="2" charset="2"/>
              </a:rPr>
              <a:t>ω) που παίζεται από τον εξαρτημένο και τον/την σύντροφο σχετικά με την ευθύνη. Σιγά σιγά αυτό παγιώνεται και γίνεται βίωμα στα άτομα της οικογένειας.</a:t>
            </a:r>
          </a:p>
          <a:p>
            <a:pPr>
              <a:lnSpc>
                <a:spcPct val="150000"/>
              </a:lnSpc>
              <a:buSzPct val="150000"/>
              <a:buNone/>
            </a:pPr>
            <a:r>
              <a:rPr lang="el-GR" altLang="el-GR" sz="2000" dirty="0">
                <a:sym typeface="Wingdings" pitchFamily="2" charset="2"/>
              </a:rPr>
              <a:t>      Τα παγιδεύει στις καθημερινές σχέσεις τους σε ένα άκαμπτο μοντέλο επίδρασης του ενός επάνω στον </a:t>
            </a:r>
            <a:r>
              <a:rPr lang="el-GR" altLang="el-GR" sz="2000" dirty="0" smtClean="0">
                <a:sym typeface="Wingdings" pitchFamily="2" charset="2"/>
              </a:rPr>
              <a:t>άλλον (</a:t>
            </a:r>
            <a:r>
              <a:rPr lang="el-GR" altLang="el-GR" sz="2000" dirty="0" err="1">
                <a:sym typeface="Wingdings" pitchFamily="2" charset="2"/>
              </a:rPr>
              <a:t>διαντίδρασης</a:t>
            </a:r>
            <a:r>
              <a:rPr lang="el-GR" altLang="el-GR" sz="2000" dirty="0">
                <a:sym typeface="Wingdings" pitchFamily="2" charset="2"/>
              </a:rPr>
              <a:t>). Προτείνει να φύγει η εστία από την </a:t>
            </a:r>
            <a:r>
              <a:rPr lang="el-GR" altLang="el-GR" sz="2000" dirty="0" smtClean="0">
                <a:sym typeface="Wingdings" pitchFamily="2" charset="2"/>
              </a:rPr>
              <a:t>εξάρτηση, </a:t>
            </a:r>
            <a:r>
              <a:rPr lang="el-GR" altLang="el-GR" sz="2000" dirty="0">
                <a:sym typeface="Wingdings" pitchFamily="2" charset="2"/>
              </a:rPr>
              <a:t>να συζητηθούν τα θέματα που έχουν να κάνουν με την ευθύνη, έλεγχο, αισθήματα χαμηλής αυτοεκτίμησης κ.α. αλλά με προϋπόθεση την αποχή.</a:t>
            </a:r>
          </a:p>
          <a:p>
            <a:endParaRPr lang="el-GR" sz="2000"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5784883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492896"/>
            <a:ext cx="7408333" cy="4365103"/>
          </a:xfrm>
        </p:spPr>
        <p:txBody>
          <a:bodyPr>
            <a:normAutofit fontScale="92500" lnSpcReduction="20000"/>
          </a:bodyPr>
          <a:lstStyle/>
          <a:p>
            <a:pPr marL="0" indent="0">
              <a:buNone/>
            </a:pPr>
            <a:r>
              <a:rPr lang="el-GR" dirty="0" smtClean="0"/>
              <a:t>Η εμπλοκή ενός ατόμου σε μία δυσλειτουργική , μονόπλευρη σχέση όπου ο ένας βασίζεται  αποκλειστικά στον άλλον για να καλύψει σχεδόν όλες τις συναισθηματικές ανάγκες του  και να ενισχύσει  την αυτοεκτίμηση του. Η </a:t>
            </a:r>
            <a:r>
              <a:rPr lang="el-GR" dirty="0" err="1" smtClean="0"/>
              <a:t>συνεξάρτηση</a:t>
            </a:r>
            <a:r>
              <a:rPr lang="el-GR" dirty="0" smtClean="0"/>
              <a:t> στη σχέση υποστηρίζει τον άλλον, να συντηρεί την ανεύθυνη, και </a:t>
            </a:r>
            <a:r>
              <a:rPr lang="el-GR" dirty="0" err="1" smtClean="0"/>
              <a:t>εξαρτητική</a:t>
            </a:r>
            <a:r>
              <a:rPr lang="el-GR" dirty="0" smtClean="0"/>
              <a:t> συμπεριφορά του</a:t>
            </a:r>
          </a:p>
          <a:p>
            <a:pPr marL="0" indent="0">
              <a:buNone/>
            </a:pPr>
            <a:r>
              <a:rPr lang="el-GR" dirty="0" smtClean="0"/>
              <a:t> Η χαμηλή αυτοεκτίμηση, η συμπεριφορά να ευχαριστείς τους άλλους</a:t>
            </a:r>
            <a:r>
              <a:rPr lang="el-GR" dirty="0"/>
              <a:t>  </a:t>
            </a:r>
            <a:r>
              <a:rPr lang="el-GR" dirty="0" smtClean="0"/>
              <a:t>ή η  </a:t>
            </a:r>
            <a:r>
              <a:rPr lang="el-GR" dirty="0"/>
              <a:t>ανάγκη να φροντίζεις τους άλλους, θέτοντας τον εαυτό  σε 2</a:t>
            </a:r>
            <a:r>
              <a:rPr lang="el-GR" baseline="30000" dirty="0"/>
              <a:t>η</a:t>
            </a:r>
            <a:r>
              <a:rPr lang="el-GR" dirty="0"/>
              <a:t> μοίρα</a:t>
            </a:r>
            <a:r>
              <a:rPr lang="el-GR" dirty="0" smtClean="0"/>
              <a:t>, η αδυναμία οριοθέτησης, ο έλεγχος, η δυσλειτουργική επικοινωνία, η άρνηση, η δυσκολία στη </a:t>
            </a:r>
            <a:r>
              <a:rPr lang="el-GR" dirty="0" err="1" smtClean="0"/>
              <a:t>κοντινότητα</a:t>
            </a:r>
            <a:r>
              <a:rPr lang="el-GR" dirty="0" smtClean="0"/>
              <a:t>, οι εμμονές, η εξάρτηση, τα επίπονα συναισθήματα, είναι χαρακτηριστικά της </a:t>
            </a:r>
            <a:r>
              <a:rPr lang="el-GR" dirty="0" err="1" smtClean="0"/>
              <a:t>συνεξάρτησης</a:t>
            </a:r>
            <a:endParaRPr lang="el-GR" dirty="0" smtClean="0"/>
          </a:p>
          <a:p>
            <a:pPr marL="0" indent="0">
              <a:buNone/>
            </a:pPr>
            <a:endParaRPr lang="el-GR" dirty="0"/>
          </a:p>
        </p:txBody>
      </p:sp>
      <p:sp>
        <p:nvSpPr>
          <p:cNvPr id="3" name="Τίτλος 2"/>
          <p:cNvSpPr>
            <a:spLocks noGrp="1"/>
          </p:cNvSpPr>
          <p:nvPr>
            <p:ph type="title"/>
          </p:nvPr>
        </p:nvSpPr>
        <p:spPr/>
        <p:txBody>
          <a:bodyPr/>
          <a:lstStyle/>
          <a:p>
            <a:r>
              <a:rPr lang="el-GR" dirty="0" err="1" smtClean="0"/>
              <a:t>Συνεξάρτηση</a:t>
            </a:r>
            <a:r>
              <a:rPr lang="el-GR" dirty="0" smtClean="0"/>
              <a:t> &amp; χαρακτηριστικά</a:t>
            </a:r>
            <a:endParaRPr lang="el-GR" dirty="0"/>
          </a:p>
        </p:txBody>
      </p:sp>
    </p:spTree>
    <p:extLst>
      <p:ext uri="{BB962C8B-B14F-4D97-AF65-F5344CB8AC3E}">
        <p14:creationId xmlns:p14="http://schemas.microsoft.com/office/powerpoint/2010/main" val="2004086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25000" lnSpcReduction="20000"/>
          </a:bodyPr>
          <a:lstStyle/>
          <a:p>
            <a:r>
              <a:rPr lang="el-GR" sz="6200" i="1" dirty="0">
                <a:solidFill>
                  <a:schemeClr val="tx2">
                    <a:lumMod val="75000"/>
                  </a:schemeClr>
                </a:solidFill>
              </a:rPr>
              <a:t>Ουσιαστική επικοινωνία με τη γυναίκα μου, η αλήθεια είναι πως δεν υπήρχε. Το να μη συζητάς τα προβλήματά σου ήταν τότε η καλύτερή μας λύση. Κάπου εκεί ξεκίνησα να ασχολούμαι με τον τζόγο.</a:t>
            </a:r>
            <a:endParaRPr lang="el-GR" sz="6200" dirty="0">
              <a:solidFill>
                <a:schemeClr val="tx2">
                  <a:lumMod val="75000"/>
                </a:schemeClr>
              </a:solidFill>
            </a:endParaRPr>
          </a:p>
          <a:p>
            <a:r>
              <a:rPr lang="el-GR" sz="6200" i="1" dirty="0">
                <a:solidFill>
                  <a:schemeClr val="tx2">
                    <a:lumMod val="75000"/>
                  </a:schemeClr>
                </a:solidFill>
              </a:rPr>
              <a:t>Όλο αυτό το κρυφτό, η ζήλεια που εμφανιζόταν, οι εντάσεις και η γενικότερη πίεση με έπνιγαν. Η πόρτα ήταν ήδη ανοιχτή και εγώ απλά μπήκα πολύ πιο βαθιά στον τζόγο. </a:t>
            </a:r>
            <a:r>
              <a:rPr lang="el-GR" sz="6200" i="1" dirty="0" smtClean="0">
                <a:solidFill>
                  <a:schemeClr val="tx2">
                    <a:lumMod val="75000"/>
                  </a:schemeClr>
                </a:solidFill>
              </a:rPr>
              <a:t>[...]</a:t>
            </a:r>
          </a:p>
          <a:p>
            <a:r>
              <a:rPr lang="el-GR" sz="6200" i="1" dirty="0" smtClean="0">
                <a:solidFill>
                  <a:schemeClr val="tx2">
                    <a:lumMod val="75000"/>
                  </a:schemeClr>
                </a:solidFill>
              </a:rPr>
              <a:t> </a:t>
            </a:r>
            <a:r>
              <a:rPr lang="el-GR" sz="6200" i="1" dirty="0">
                <a:solidFill>
                  <a:schemeClr val="tx2">
                    <a:lumMod val="75000"/>
                  </a:schemeClr>
                </a:solidFill>
              </a:rPr>
              <a:t>Αφού έβλεπα ότι την πληγώνω, πληγωνόμουν και εγώ και έβλεπα γιατρειά στον τζόγο</a:t>
            </a:r>
            <a:r>
              <a:rPr lang="el-GR" sz="6200" i="1" dirty="0" smtClean="0">
                <a:solidFill>
                  <a:schemeClr val="tx2">
                    <a:lumMod val="75000"/>
                  </a:schemeClr>
                </a:solidFill>
              </a:rPr>
              <a:t>.</a:t>
            </a:r>
            <a:r>
              <a:rPr lang="el-GR" sz="6200" i="1" dirty="0">
                <a:solidFill>
                  <a:schemeClr val="tx2">
                    <a:lumMod val="75000"/>
                  </a:schemeClr>
                </a:solidFill>
              </a:rPr>
              <a:t> Πιεζόμουν ψυχολογικά από παντού [...] Οι διαφορές όμως της γυναίκας μου και των γονιών μου είναι μεγάλες. Εγώ ήμουν αυτός που δεχόταν όλη την πίεση και από αυτή και από τους γονείς μου. Αποτέλεσμα; Ο τζόγος</a:t>
            </a:r>
            <a:r>
              <a:rPr lang="el-GR" sz="6200" i="1" dirty="0" smtClean="0">
                <a:solidFill>
                  <a:schemeClr val="tx2">
                    <a:lumMod val="75000"/>
                  </a:schemeClr>
                </a:solidFill>
              </a:rPr>
              <a:t>.</a:t>
            </a:r>
          </a:p>
          <a:p>
            <a:r>
              <a:rPr lang="el-GR" sz="6200" i="1" dirty="0" smtClean="0">
                <a:solidFill>
                  <a:schemeClr val="tx2">
                    <a:lumMod val="75000"/>
                  </a:schemeClr>
                </a:solidFill>
              </a:rPr>
              <a:t> </a:t>
            </a:r>
            <a:r>
              <a:rPr lang="el-GR" sz="6200" i="1" dirty="0">
                <a:solidFill>
                  <a:schemeClr val="tx2">
                    <a:lumMod val="75000"/>
                  </a:schemeClr>
                </a:solidFill>
              </a:rPr>
              <a:t>η έκφραση της μάνας μου όταν της είπα πως δεν πήγα να ψωνίσω αλλά τα λεφτά της τα έπαιξα και τα διπλασίασα δεν ξέρω αλλά εμένα με ικανοποίησε. Από τότε κανένα παιχνίδι δεν είχε νόημα για μένα γιατί </a:t>
            </a:r>
            <a:r>
              <a:rPr lang="el-GR" sz="6200" i="1" dirty="0" err="1">
                <a:solidFill>
                  <a:schemeClr val="tx2">
                    <a:lumMod val="75000"/>
                  </a:schemeClr>
                </a:solidFill>
              </a:rPr>
              <a:t>ό,τι</a:t>
            </a:r>
            <a:r>
              <a:rPr lang="el-GR" sz="6200" i="1" dirty="0">
                <a:solidFill>
                  <a:schemeClr val="tx2">
                    <a:lumMod val="75000"/>
                  </a:schemeClr>
                </a:solidFill>
              </a:rPr>
              <a:t> έπαιζα το </a:t>
            </a:r>
            <a:r>
              <a:rPr lang="el-GR" sz="6200" i="1" dirty="0" err="1">
                <a:solidFill>
                  <a:schemeClr val="tx2">
                    <a:lumMod val="75000"/>
                  </a:schemeClr>
                </a:solidFill>
              </a:rPr>
              <a:t>τζογάριζα</a:t>
            </a:r>
            <a:r>
              <a:rPr lang="el-GR" sz="6200" i="1" dirty="0">
                <a:solidFill>
                  <a:schemeClr val="tx2">
                    <a:lumMod val="75000"/>
                  </a:schemeClr>
                </a:solidFill>
              </a:rPr>
              <a:t> πολλές φορές χωρίς λεφτά όπως χαρτάκια από καραμέλες, βραστά αβγά και πολλά άλλα πράγματα</a:t>
            </a:r>
            <a:r>
              <a:rPr lang="el-GR" sz="6200" i="1" dirty="0" smtClean="0">
                <a:solidFill>
                  <a:schemeClr val="tx2">
                    <a:lumMod val="75000"/>
                  </a:schemeClr>
                </a:solidFill>
              </a:rPr>
              <a:t>.</a:t>
            </a:r>
          </a:p>
          <a:p>
            <a:r>
              <a:rPr lang="el-GR" sz="6200" i="1" dirty="0" smtClean="0">
                <a:solidFill>
                  <a:schemeClr val="accent1"/>
                </a:solidFill>
              </a:rPr>
              <a:t> </a:t>
            </a:r>
            <a:r>
              <a:rPr lang="el-GR" sz="6200" i="1" dirty="0">
                <a:solidFill>
                  <a:schemeClr val="accent1"/>
                </a:solidFill>
              </a:rPr>
              <a:t>Η επόμενη κρίση ήταν το Φλεβάρη του 2009 μετά από ένα καταπληκτικό ταξίδι οικογενειακό στο εξωτερικό. Κάποια στιγμή ήρθε στο σπίτι κατασχετήριο για χρέη προς το ΙΚΑ</a:t>
            </a:r>
            <a:endParaRPr lang="el-GR" sz="6200" dirty="0">
              <a:solidFill>
                <a:schemeClr val="accent1"/>
              </a:solidFill>
            </a:endParaRPr>
          </a:p>
          <a:p>
            <a:endParaRPr lang="el-GR" sz="6200" dirty="0">
              <a:solidFill>
                <a:schemeClr val="tx2">
                  <a:lumMod val="75000"/>
                </a:schemeClr>
              </a:solidFill>
            </a:endParaRPr>
          </a:p>
          <a:p>
            <a:endParaRPr lang="el-GR" dirty="0">
              <a:solidFill>
                <a:schemeClr val="tx2">
                  <a:lumMod val="75000"/>
                </a:schemeClr>
              </a:solidFill>
            </a:endParaRPr>
          </a:p>
          <a:p>
            <a:endParaRPr lang="el-GR" dirty="0"/>
          </a:p>
        </p:txBody>
      </p:sp>
      <p:sp>
        <p:nvSpPr>
          <p:cNvPr id="3" name="Τίτλος 2"/>
          <p:cNvSpPr>
            <a:spLocks noGrp="1"/>
          </p:cNvSpPr>
          <p:nvPr>
            <p:ph type="title"/>
          </p:nvPr>
        </p:nvSpPr>
        <p:spPr/>
        <p:txBody>
          <a:bodyPr/>
          <a:lstStyle/>
          <a:p>
            <a:endParaRPr lang="el-GR" dirty="0"/>
          </a:p>
        </p:txBody>
      </p:sp>
    </p:spTree>
    <p:extLst>
      <p:ext uri="{BB962C8B-B14F-4D97-AF65-F5344CB8AC3E}">
        <p14:creationId xmlns:p14="http://schemas.microsoft.com/office/powerpoint/2010/main" val="1305692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Τα μέλη της οικογένειας που ζουν με τον παθολογικό τζόγο βιώνουν μεγάλες δυσκολίες</a:t>
            </a:r>
          </a:p>
          <a:p>
            <a:r>
              <a:rPr lang="el-GR" dirty="0" smtClean="0"/>
              <a:t>Οι αρνητικές συνέπειες επηρεάζουν άμεσα την λειτουργικότητα της οικογένειας. Όλη η οικογένεια υποφέρει  όχι μόνο ο εξαρτημένος</a:t>
            </a:r>
          </a:p>
          <a:p>
            <a:r>
              <a:rPr lang="el-GR" dirty="0" smtClean="0"/>
              <a:t>Ο βαθμός της δυσλειτουργίας εξαρτάται από την σοβαρότητα εξάρτησης του παίκτη, την διάρκεια, το είδος της σχέσης με τον εξαρτημένο κ.α.</a:t>
            </a:r>
            <a:endParaRPr lang="el-GR" dirty="0"/>
          </a:p>
        </p:txBody>
      </p:sp>
      <p:sp>
        <p:nvSpPr>
          <p:cNvPr id="2" name="Τίτλος 1"/>
          <p:cNvSpPr>
            <a:spLocks noGrp="1"/>
          </p:cNvSpPr>
          <p:nvPr>
            <p:ph type="title"/>
          </p:nvPr>
        </p:nvSpPr>
        <p:spPr/>
        <p:txBody>
          <a:bodyPr/>
          <a:lstStyle/>
          <a:p>
            <a:endParaRPr lang="el-GR" dirty="0"/>
          </a:p>
        </p:txBody>
      </p:sp>
    </p:spTree>
    <p:extLst>
      <p:ext uri="{BB962C8B-B14F-4D97-AF65-F5344CB8AC3E}">
        <p14:creationId xmlns:p14="http://schemas.microsoft.com/office/powerpoint/2010/main" val="6342476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76872"/>
            <a:ext cx="7408333" cy="3849291"/>
          </a:xfrm>
        </p:spPr>
        <p:txBody>
          <a:bodyPr>
            <a:normAutofit lnSpcReduction="10000"/>
          </a:bodyPr>
          <a:lstStyle/>
          <a:p>
            <a:r>
              <a:rPr lang="el-GR" dirty="0" smtClean="0"/>
              <a:t>Το να βρίσκομαι σε συμφωνία με τον άλλον  (</a:t>
            </a:r>
            <a:r>
              <a:rPr lang="en-US" dirty="0" smtClean="0"/>
              <a:t>congruence) </a:t>
            </a:r>
            <a:r>
              <a:rPr lang="el-GR" dirty="0" smtClean="0"/>
              <a:t>σημαίνει ότι εστιάζω στο παρόν και  αποκτάω μεγαλύτερη ενημερότητα για τον εαυτό , για τον άλλον και για το πλαίσιο  (</a:t>
            </a:r>
            <a:r>
              <a:rPr lang="en-US" dirty="0" smtClean="0"/>
              <a:t>Lee)</a:t>
            </a:r>
            <a:endParaRPr lang="el-GR" dirty="0" smtClean="0"/>
          </a:p>
          <a:p>
            <a:r>
              <a:rPr lang="el-GR" dirty="0" smtClean="0"/>
              <a:t>Ενημερότητα σημαίνει  αναγνώριση , όχι κριτική</a:t>
            </a:r>
          </a:p>
          <a:p>
            <a:pPr marL="0" indent="0">
              <a:buNone/>
            </a:pPr>
            <a:r>
              <a:rPr lang="el-GR" dirty="0" smtClean="0"/>
              <a:t>                 Σύνδεση της εσωτερικής εμπειρίας με  εξωτερίκευση &amp;    έκφραση , ενημερότητα για τις επιρροές του παρελθόντος στο παρόν και σύνδεση  των εσωτερικών αναγκών για κάλυψη με τις επιλογές  του σήμερα                αλλαγή</a:t>
            </a:r>
            <a:endParaRPr lang="el-GR" dirty="0"/>
          </a:p>
        </p:txBody>
      </p:sp>
      <p:sp>
        <p:nvSpPr>
          <p:cNvPr id="3" name="Τίτλος 2"/>
          <p:cNvSpPr>
            <a:spLocks noGrp="1"/>
          </p:cNvSpPr>
          <p:nvPr>
            <p:ph type="title"/>
          </p:nvPr>
        </p:nvSpPr>
        <p:spPr/>
        <p:txBody>
          <a:bodyPr/>
          <a:lstStyle/>
          <a:p>
            <a:r>
              <a:rPr lang="el-GR" dirty="0" smtClean="0"/>
              <a:t>Ο </a:t>
            </a:r>
            <a:r>
              <a:rPr lang="el-GR" dirty="0" smtClean="0"/>
              <a:t>σκοπός </a:t>
            </a:r>
            <a:r>
              <a:rPr lang="el-GR" dirty="0" smtClean="0"/>
              <a:t>της παρέμβασης</a:t>
            </a:r>
            <a:endParaRPr lang="el-GR" dirty="0"/>
          </a:p>
        </p:txBody>
      </p:sp>
      <p:cxnSp>
        <p:nvCxnSpPr>
          <p:cNvPr id="21" name="Ευθύγραμμο βέλος σύνδεσης 20"/>
          <p:cNvCxnSpPr/>
          <p:nvPr/>
        </p:nvCxnSpPr>
        <p:spPr>
          <a:xfrm>
            <a:off x="2642529" y="5616949"/>
            <a:ext cx="66959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Ευθύγραμμο βέλος σύνδεσης 25"/>
          <p:cNvCxnSpPr/>
          <p:nvPr/>
        </p:nvCxnSpPr>
        <p:spPr>
          <a:xfrm>
            <a:off x="1259632" y="4293096"/>
            <a:ext cx="7200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53749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1916832"/>
            <a:ext cx="7408333" cy="4464496"/>
          </a:xfrm>
        </p:spPr>
        <p:txBody>
          <a:bodyPr>
            <a:noAutofit/>
          </a:bodyPr>
          <a:lstStyle/>
          <a:p>
            <a:pPr marL="609600" indent="-609600">
              <a:lnSpc>
                <a:spcPct val="110000"/>
              </a:lnSpc>
            </a:pPr>
            <a:endParaRPr lang="el-GR" altLang="el-GR" sz="2000" dirty="0">
              <a:solidFill>
                <a:schemeClr val="tx1"/>
              </a:solidFill>
              <a:latin typeface="+mj-lt"/>
              <a:sym typeface="Wingdings" pitchFamily="2" charset="2"/>
            </a:endParaRPr>
          </a:p>
          <a:p>
            <a:pPr>
              <a:lnSpc>
                <a:spcPct val="110000"/>
              </a:lnSpc>
            </a:pPr>
            <a:r>
              <a:rPr lang="el-GR" altLang="el-GR" dirty="0" err="1" smtClean="0">
                <a:sym typeface="Wingdings" pitchFamily="2" charset="2"/>
              </a:rPr>
              <a:t>Εστιασμός</a:t>
            </a:r>
            <a:r>
              <a:rPr lang="el-GR" altLang="el-GR" dirty="0" smtClean="0">
                <a:sym typeface="Wingdings" pitchFamily="2" charset="2"/>
              </a:rPr>
              <a:t> στις συμπεριφορές που συντηρούν την εξάρτηση στο τώρα</a:t>
            </a:r>
          </a:p>
          <a:p>
            <a:pPr>
              <a:lnSpc>
                <a:spcPct val="110000"/>
              </a:lnSpc>
            </a:pPr>
            <a:r>
              <a:rPr lang="el-GR" altLang="el-GR" dirty="0" smtClean="0">
                <a:sym typeface="Wingdings" pitchFamily="2" charset="2"/>
              </a:rPr>
              <a:t>Αναγνώριση </a:t>
            </a:r>
            <a:r>
              <a:rPr lang="el-GR" altLang="el-GR" dirty="0">
                <a:sym typeface="Wingdings" pitchFamily="2" charset="2"/>
              </a:rPr>
              <a:t>των παραγόντων που οδήγησαν στη δυσλειτουργική συμπεριφορά (ιεραρχία, ρόλοι, συμμαχίες, </a:t>
            </a:r>
            <a:r>
              <a:rPr lang="el-GR" altLang="el-GR" dirty="0" err="1">
                <a:sym typeface="Wingdings" pitchFamily="2" charset="2"/>
              </a:rPr>
              <a:t>συνεξαρτητικά</a:t>
            </a:r>
            <a:r>
              <a:rPr lang="el-GR" altLang="el-GR" dirty="0">
                <a:sym typeface="Wingdings" pitchFamily="2" charset="2"/>
              </a:rPr>
              <a:t> στοιχεία, κανόνες, κώδικες επικοινωνίας).</a:t>
            </a:r>
          </a:p>
          <a:p>
            <a:pPr>
              <a:lnSpc>
                <a:spcPct val="110000"/>
              </a:lnSpc>
            </a:pPr>
            <a:r>
              <a:rPr lang="el-GR" altLang="el-GR" dirty="0">
                <a:sym typeface="Wingdings" pitchFamily="2" charset="2"/>
              </a:rPr>
              <a:t>Προσδιορισμός των δυσκολιών  που εμπόδισαν  την εξελικτική πορεία  του  </a:t>
            </a:r>
            <a:r>
              <a:rPr lang="el-GR" altLang="el-GR" dirty="0" smtClean="0">
                <a:sym typeface="Wingdings" pitchFamily="2" charset="2"/>
              </a:rPr>
              <a:t>ζεύγους </a:t>
            </a:r>
          </a:p>
          <a:p>
            <a:pPr>
              <a:lnSpc>
                <a:spcPct val="110000"/>
              </a:lnSpc>
            </a:pPr>
            <a:r>
              <a:rPr lang="el-GR" altLang="el-GR" dirty="0" smtClean="0">
                <a:sym typeface="Wingdings" pitchFamily="2" charset="2"/>
              </a:rPr>
              <a:t> Εκπαίδευση </a:t>
            </a:r>
            <a:r>
              <a:rPr lang="el-GR" altLang="el-GR" dirty="0">
                <a:sym typeface="Wingdings" pitchFamily="2" charset="2"/>
              </a:rPr>
              <a:t>σε τρόπους διαχείρισης  συγκρούσεων και στρες.</a:t>
            </a:r>
          </a:p>
          <a:p>
            <a:pPr>
              <a:lnSpc>
                <a:spcPct val="110000"/>
              </a:lnSpc>
            </a:pPr>
            <a:endParaRPr lang="el-GR" altLang="el-GR" dirty="0">
              <a:solidFill>
                <a:schemeClr val="tx1"/>
              </a:solidFill>
              <a:sym typeface="Wingdings" pitchFamily="2" charset="2"/>
            </a:endParaRPr>
          </a:p>
          <a:p>
            <a:pPr marL="0" indent="0">
              <a:lnSpc>
                <a:spcPct val="110000"/>
              </a:lnSpc>
              <a:buClr>
                <a:schemeClr val="hlink"/>
              </a:buClr>
              <a:buNone/>
            </a:pPr>
            <a:endParaRPr lang="el-GR" altLang="el-GR" dirty="0">
              <a:solidFill>
                <a:schemeClr val="tx1"/>
              </a:solidFill>
              <a:sym typeface="Wingdings" pitchFamily="2" charset="2"/>
            </a:endParaRPr>
          </a:p>
          <a:p>
            <a:pPr marL="609600" indent="-609600"/>
            <a:endParaRPr lang="el-GR" sz="2000" dirty="0">
              <a:solidFill>
                <a:schemeClr val="tx1"/>
              </a:solidFill>
              <a:latin typeface="+mj-lt"/>
            </a:endParaRPr>
          </a:p>
          <a:p>
            <a:endParaRPr lang="el-GR" sz="2000" dirty="0">
              <a:latin typeface="+mj-lt"/>
            </a:endParaRPr>
          </a:p>
        </p:txBody>
      </p:sp>
      <p:sp>
        <p:nvSpPr>
          <p:cNvPr id="3" name="Τίτλος 2"/>
          <p:cNvSpPr>
            <a:spLocks noGrp="1"/>
          </p:cNvSpPr>
          <p:nvPr>
            <p:ph type="title"/>
          </p:nvPr>
        </p:nvSpPr>
        <p:spPr/>
        <p:txBody>
          <a:bodyPr>
            <a:normAutofit/>
          </a:bodyPr>
          <a:lstStyle/>
          <a:p>
            <a:r>
              <a:rPr lang="el-GR" dirty="0" smtClean="0"/>
              <a:t>Οι στόχοι της παρέμβασης</a:t>
            </a:r>
            <a:endParaRPr lang="el-GR" dirty="0"/>
          </a:p>
        </p:txBody>
      </p:sp>
    </p:spTree>
    <p:extLst>
      <p:ext uri="{BB962C8B-B14F-4D97-AF65-F5344CB8AC3E}">
        <p14:creationId xmlns:p14="http://schemas.microsoft.com/office/powerpoint/2010/main" val="18133731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pPr>
              <a:lnSpc>
                <a:spcPct val="110000"/>
              </a:lnSpc>
            </a:pPr>
            <a:r>
              <a:rPr lang="el-GR" altLang="el-GR" dirty="0" smtClean="0">
                <a:sym typeface="Wingdings" pitchFamily="2" charset="2"/>
              </a:rPr>
              <a:t>Βελτίωση της επικοινωνίας  και της αμοιβαίας κατανόησης, εκπαίδευση σε νέους τρόπους συνδιαλλαγής</a:t>
            </a:r>
          </a:p>
          <a:p>
            <a:pPr>
              <a:lnSpc>
                <a:spcPct val="110000"/>
              </a:lnSpc>
            </a:pPr>
            <a:r>
              <a:rPr lang="el-GR" altLang="el-GR" dirty="0" smtClean="0">
                <a:sym typeface="Wingdings" pitchFamily="2" charset="2"/>
              </a:rPr>
              <a:t>Εκπαίδευση στο </a:t>
            </a:r>
            <a:r>
              <a:rPr lang="el-GR" altLang="el-GR" dirty="0" err="1" smtClean="0">
                <a:sym typeface="Wingdings" pitchFamily="2" charset="2"/>
              </a:rPr>
              <a:t>γονεικό</a:t>
            </a:r>
            <a:r>
              <a:rPr lang="el-GR" altLang="el-GR" dirty="0" smtClean="0">
                <a:sym typeface="Wingdings" pitchFamily="2" charset="2"/>
              </a:rPr>
              <a:t> ρόλο</a:t>
            </a:r>
            <a:r>
              <a:rPr lang="el-GR" altLang="el-GR" dirty="0">
                <a:sym typeface="Wingdings" pitchFamily="2" charset="2"/>
              </a:rPr>
              <a:t> </a:t>
            </a:r>
            <a:endParaRPr lang="el-GR" altLang="el-GR" dirty="0" smtClean="0">
              <a:sym typeface="Wingdings" pitchFamily="2" charset="2"/>
            </a:endParaRPr>
          </a:p>
          <a:p>
            <a:pPr>
              <a:lnSpc>
                <a:spcPct val="110000"/>
              </a:lnSpc>
            </a:pPr>
            <a:r>
              <a:rPr lang="el-GR" altLang="el-GR" dirty="0" smtClean="0">
                <a:sym typeface="Wingdings" pitchFamily="2" charset="2"/>
              </a:rPr>
              <a:t>Επαναπροσδιορισμός  </a:t>
            </a:r>
            <a:r>
              <a:rPr lang="el-GR" altLang="el-GR" dirty="0">
                <a:sym typeface="Wingdings" pitchFamily="2" charset="2"/>
              </a:rPr>
              <a:t>των  δυνατοτήτων της/του  συντρόφου ώστε  να αναδείξει τα πραγματικά δυνατά </a:t>
            </a:r>
            <a:r>
              <a:rPr lang="el-GR" altLang="el-GR" dirty="0" smtClean="0">
                <a:sym typeface="Wingdings" pitchFamily="2" charset="2"/>
              </a:rPr>
              <a:t>της/του  </a:t>
            </a:r>
            <a:r>
              <a:rPr lang="el-GR" altLang="el-GR" dirty="0">
                <a:sym typeface="Wingdings" pitchFamily="2" charset="2"/>
              </a:rPr>
              <a:t>σημεία</a:t>
            </a:r>
          </a:p>
          <a:p>
            <a:pPr>
              <a:lnSpc>
                <a:spcPct val="110000"/>
              </a:lnSpc>
            </a:pPr>
            <a:r>
              <a:rPr lang="el-GR" altLang="el-GR" dirty="0">
                <a:sym typeface="Wingdings" pitchFamily="2" charset="2"/>
              </a:rPr>
              <a:t>Ανάδειξη της αμοιβαίας συγγενικής-συντροφικής ενότητας και συμπληρωματικότητας για την απομάκρυνση από την εξάρτηση</a:t>
            </a: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785413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Ατομική συμβουλευτική/ θεραπεία</a:t>
            </a:r>
          </a:p>
          <a:p>
            <a:r>
              <a:rPr lang="el-GR" dirty="0" smtClean="0"/>
              <a:t>Ομάδα </a:t>
            </a:r>
            <a:r>
              <a:rPr lang="el-GR" dirty="0" err="1" smtClean="0"/>
              <a:t>αυτοθεραπευομένων</a:t>
            </a:r>
            <a:r>
              <a:rPr lang="el-GR" dirty="0" smtClean="0"/>
              <a:t> συγγενών</a:t>
            </a:r>
          </a:p>
          <a:p>
            <a:r>
              <a:rPr lang="el-GR" dirty="0" smtClean="0"/>
              <a:t>Συναντήσεις ζευγαριού</a:t>
            </a:r>
          </a:p>
          <a:p>
            <a:r>
              <a:rPr lang="el-GR" dirty="0" smtClean="0"/>
              <a:t>Κύκλος σεμιναρίων ενημέρωσης και κινητοποίησης συγγενικών </a:t>
            </a:r>
            <a:r>
              <a:rPr lang="el-GR" dirty="0" err="1" smtClean="0"/>
              <a:t>προσώπων,ανεξάρτητοι</a:t>
            </a:r>
            <a:r>
              <a:rPr lang="el-GR" dirty="0" smtClean="0"/>
              <a:t> </a:t>
            </a:r>
            <a:endParaRPr lang="el-GR" dirty="0"/>
          </a:p>
          <a:p>
            <a:r>
              <a:rPr lang="el-GR" dirty="0" smtClean="0"/>
              <a:t>Αξιολόγηση και εκτίμηση  της ανάγκης της/του συντρόφου περαιτέρω θεραπείας, πέρα από την απεξάρτηση  </a:t>
            </a: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1530921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62500" lnSpcReduction="20000"/>
          </a:bodyPr>
          <a:lstStyle/>
          <a:p>
            <a:pPr marL="0" indent="0">
              <a:buNone/>
            </a:pPr>
            <a:r>
              <a:rPr lang="el-GR" sz="2200" b="1" dirty="0" smtClean="0"/>
              <a:t>ΔΙΑΠΑΝΕΠΙΣΤΗΜΙΑΚΟ </a:t>
            </a:r>
            <a:r>
              <a:rPr lang="el-GR" sz="2200" b="1" dirty="0"/>
              <a:t>- ΔΙΑΤΜΗΜΑΤΙΚΟ ΠΡΟΓΡΑΜΜΑ ΜΕΤΑΠΤΥΧΙΑΚΩΝ ΣΠΟΥΔΩΝ</a:t>
            </a:r>
            <a:endParaRPr lang="el-GR" sz="2200" dirty="0"/>
          </a:p>
          <a:p>
            <a:pPr marL="0" indent="0">
              <a:buNone/>
            </a:pPr>
            <a:r>
              <a:rPr lang="el-GR" sz="2200" b="1" i="1" dirty="0"/>
              <a:t>«ΣΥΜΒΟΥΛΕΥΤΙΚΗ ΨΥΧΟΛΟΓΙΑ ΚΑΙ ΣΥΜΒΟΥΛΕΥΤΙΚΗ ΣΤΗΝ ΕΚΠΑΙΔΕΥΣΗ,</a:t>
            </a:r>
            <a:endParaRPr lang="el-GR" sz="2200" dirty="0"/>
          </a:p>
          <a:p>
            <a:pPr marL="0" indent="0">
              <a:buNone/>
            </a:pPr>
            <a:r>
              <a:rPr lang="el-GR" sz="2200" b="1" i="1" dirty="0"/>
              <a:t>ΤΗΝ ΥΓΕΙΑ, ΤΗΝ ΕΡΓΑΣΙΑ</a:t>
            </a:r>
            <a:r>
              <a:rPr lang="el-GR" sz="2200" b="1" i="1" dirty="0" smtClean="0"/>
              <a:t>»</a:t>
            </a:r>
            <a:r>
              <a:rPr lang="el-GR" b="1" i="1" dirty="0" smtClean="0"/>
              <a:t>, </a:t>
            </a:r>
          </a:p>
          <a:p>
            <a:pPr marL="0" indent="0">
              <a:buNone/>
            </a:pPr>
            <a:r>
              <a:rPr lang="el-GR" b="1" dirty="0" smtClean="0"/>
              <a:t>Μεταπτυχιακή </a:t>
            </a:r>
            <a:r>
              <a:rPr lang="el-GR" b="1" dirty="0"/>
              <a:t>Διπλωματική Εργασία </a:t>
            </a:r>
            <a:endParaRPr lang="el-GR" dirty="0"/>
          </a:p>
          <a:p>
            <a:pPr marL="0" indent="0">
              <a:buNone/>
            </a:pPr>
            <a:r>
              <a:rPr lang="el-GR" b="1" dirty="0"/>
              <a:t>«Ζευγάρι και Εξάρτηση: Οι επιπτώσεις της εξάρτησης από τα τυχερά παιχνίδια στο ζευγάρι». ΠΑΤΟΥΝΑ </a:t>
            </a:r>
            <a:r>
              <a:rPr lang="el-GR" b="1" dirty="0" smtClean="0"/>
              <a:t>ΣΠΥΡΙΔΟΥΛΑ, 2018, αποσπάσματα βιογραφιών</a:t>
            </a:r>
            <a:endParaRPr lang="el-GR" dirty="0"/>
          </a:p>
          <a:p>
            <a:endParaRPr lang="el-GR" dirty="0"/>
          </a:p>
          <a:p>
            <a:pPr marL="0" indent="0">
              <a:buNone/>
            </a:pPr>
            <a:endParaRPr lang="el-GR" dirty="0" smtClean="0"/>
          </a:p>
          <a:p>
            <a:pPr marL="0" indent="0">
              <a:buNone/>
            </a:pPr>
            <a:endParaRPr lang="el-GR" dirty="0" smtClean="0"/>
          </a:p>
          <a:p>
            <a:pPr marL="0" indent="0">
              <a:buNone/>
            </a:pPr>
            <a:endParaRPr lang="el-GR" dirty="0"/>
          </a:p>
          <a:p>
            <a:pPr marL="0" indent="0">
              <a:buNone/>
            </a:pPr>
            <a:r>
              <a:rPr lang="en-US" dirty="0" smtClean="0"/>
              <a:t>Couple-oriented treatments</a:t>
            </a:r>
            <a:endParaRPr lang="el-GR" dirty="0" smtClean="0"/>
          </a:p>
          <a:p>
            <a:r>
              <a:rPr lang="en-US" dirty="0" smtClean="0"/>
              <a:t>integrative </a:t>
            </a:r>
            <a:r>
              <a:rPr lang="en-US" dirty="0" err="1"/>
              <a:t>behavioural</a:t>
            </a:r>
            <a:r>
              <a:rPr lang="en-US" dirty="0"/>
              <a:t> couple therapy (</a:t>
            </a:r>
            <a:r>
              <a:rPr lang="en-US" dirty="0" err="1"/>
              <a:t>Ciarrocchi</a:t>
            </a:r>
            <a:r>
              <a:rPr lang="en-US" dirty="0"/>
              <a:t>, 2002), </a:t>
            </a:r>
            <a:endParaRPr lang="el-GR" dirty="0" smtClean="0"/>
          </a:p>
          <a:p>
            <a:r>
              <a:rPr lang="en-US" dirty="0" smtClean="0"/>
              <a:t>congruence </a:t>
            </a:r>
            <a:r>
              <a:rPr lang="en-US" dirty="0"/>
              <a:t>couple therapy (Lee, 2009) </a:t>
            </a:r>
            <a:endParaRPr lang="el-GR" dirty="0" smtClean="0"/>
          </a:p>
          <a:p>
            <a:r>
              <a:rPr lang="en-US" dirty="0" smtClean="0"/>
              <a:t>adapted </a:t>
            </a:r>
            <a:r>
              <a:rPr lang="en-US" dirty="0"/>
              <a:t>couples therapy (Bertrand, </a:t>
            </a:r>
            <a:r>
              <a:rPr lang="en-US" dirty="0" err="1"/>
              <a:t>Dufour</a:t>
            </a:r>
            <a:r>
              <a:rPr lang="en-US" dirty="0"/>
              <a:t>, Wright, &amp; </a:t>
            </a:r>
            <a:r>
              <a:rPr lang="en-US" dirty="0" err="1"/>
              <a:t>Lasnier</a:t>
            </a:r>
            <a:r>
              <a:rPr lang="en-US" dirty="0"/>
              <a:t>, 2008</a:t>
            </a:r>
            <a:r>
              <a:rPr lang="en-US" dirty="0" smtClean="0"/>
              <a:t>)</a:t>
            </a: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3917943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b="1" dirty="0" smtClean="0">
                <a:solidFill>
                  <a:schemeClr val="tx1"/>
                </a:solidFill>
              </a:rPr>
              <a:t>Οικονομικά</a:t>
            </a:r>
          </a:p>
          <a:p>
            <a:pPr marL="0" indent="0">
              <a:buNone/>
            </a:pPr>
            <a:r>
              <a:rPr lang="el-GR" dirty="0"/>
              <a:t>Ο</a:t>
            </a:r>
            <a:r>
              <a:rPr lang="el-GR" dirty="0" smtClean="0"/>
              <a:t> παθολογικός τζόγος, με τα επαναλαμβανόμενα χρέη προκαλούν τεράστιο ζήτημα στα οικονομικά της οικογένειας </a:t>
            </a:r>
          </a:p>
          <a:p>
            <a:pPr marL="0" indent="0">
              <a:buNone/>
            </a:pPr>
            <a:r>
              <a:rPr lang="el-GR" dirty="0" smtClean="0"/>
              <a:t>Συνήθως  η σύζυγος προσπαθεί να «σώσει» την κατάσταση και να « βοηθήσει» τον τζογαδόρο  με τρόπους που στιγμιαία φαίνεται ότι απαντάνε στα οικονομικά προβλήματα, αλλά επί της ουσίας συντηρούν την  εξάρτηση </a:t>
            </a:r>
            <a:r>
              <a:rPr lang="en-US" dirty="0" smtClean="0"/>
              <a:t>:</a:t>
            </a:r>
            <a:r>
              <a:rPr lang="el-GR" dirty="0" smtClean="0"/>
              <a:t> τα χρέη μεγαλώνουν… η κατάσταση παύει να αφορά μόνο χρέη  και  επηρεάζει τον τρόπο ζωής και τις πρωταρχικές ανάγκες  της οικογένειας ….</a:t>
            </a:r>
          </a:p>
        </p:txBody>
      </p:sp>
      <p:sp>
        <p:nvSpPr>
          <p:cNvPr id="3" name="Τίτλος 2"/>
          <p:cNvSpPr>
            <a:spLocks noGrp="1"/>
          </p:cNvSpPr>
          <p:nvPr>
            <p:ph type="title"/>
          </p:nvPr>
        </p:nvSpPr>
        <p:spPr/>
        <p:txBody>
          <a:bodyPr>
            <a:normAutofit fontScale="90000"/>
          </a:bodyPr>
          <a:lstStyle/>
          <a:p>
            <a:r>
              <a:rPr lang="el-GR" dirty="0" smtClean="0"/>
              <a:t>Οι συνέπειες του τζόγου στην οικογένεια</a:t>
            </a:r>
            <a:endParaRPr lang="el-GR" dirty="0"/>
          </a:p>
        </p:txBody>
      </p:sp>
    </p:spTree>
    <p:extLst>
      <p:ext uri="{BB962C8B-B14F-4D97-AF65-F5344CB8AC3E}">
        <p14:creationId xmlns:p14="http://schemas.microsoft.com/office/powerpoint/2010/main" val="3353605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76872"/>
            <a:ext cx="7408333" cy="4464495"/>
          </a:xfrm>
        </p:spPr>
        <p:txBody>
          <a:bodyPr>
            <a:normAutofit fontScale="92500" lnSpcReduction="10000"/>
          </a:bodyPr>
          <a:lstStyle/>
          <a:p>
            <a:r>
              <a:rPr lang="el-GR" b="1" dirty="0" smtClean="0">
                <a:solidFill>
                  <a:schemeClr val="tx1"/>
                </a:solidFill>
              </a:rPr>
              <a:t>Οι σχέσεις διαλύονται</a:t>
            </a:r>
          </a:p>
          <a:p>
            <a:pPr marL="0" indent="0">
              <a:buNone/>
            </a:pPr>
            <a:r>
              <a:rPr lang="el-GR" dirty="0" smtClean="0"/>
              <a:t>Η προσπάθεια  όλων να διαχειριστούν το άγχος και την ένταση βάζει σε κίνδυνο τις σχέσεις στην οικογένεια.</a:t>
            </a:r>
          </a:p>
          <a:p>
            <a:pPr marL="0" indent="0">
              <a:buNone/>
            </a:pPr>
            <a:r>
              <a:rPr lang="el-GR" dirty="0" smtClean="0"/>
              <a:t>Το κλίμα ορίζεται από </a:t>
            </a:r>
            <a:r>
              <a:rPr lang="el-GR" dirty="0" err="1" smtClean="0"/>
              <a:t>ανεμπιστοσύνη</a:t>
            </a:r>
            <a:r>
              <a:rPr lang="el-GR" dirty="0" smtClean="0"/>
              <a:t>, ανασφάλεια, φόβο για το αύριο</a:t>
            </a:r>
          </a:p>
          <a:p>
            <a:pPr marL="0" indent="0">
              <a:buNone/>
            </a:pPr>
            <a:r>
              <a:rPr lang="el-GR" sz="1900" b="1" i="1" dirty="0" smtClean="0">
                <a:solidFill>
                  <a:schemeClr val="tx2">
                    <a:lumMod val="75000"/>
                  </a:schemeClr>
                </a:solidFill>
              </a:rPr>
              <a:t>Από </a:t>
            </a:r>
            <a:r>
              <a:rPr lang="el-GR" sz="1900" b="1" i="1" dirty="0">
                <a:solidFill>
                  <a:schemeClr val="tx2">
                    <a:lumMod val="75000"/>
                  </a:schemeClr>
                </a:solidFill>
              </a:rPr>
              <a:t>τότε άρχισε το μαρτύριο πώς θα τα φέρω βόλτα και τι θα λέω στη γυναίκα μου. Άρχισε η φαντασία μου να σκαρφίζεται διάφορα σενάρια για να την κοροϊδέψω, ένα απέραντο ψέμα. Συνέχεια της έλεγα ψέματα και μόνο ψέματα. […] Εγώ φυσικά το αρνιόμουν πεισματικά και την έβγαζα τρελή. </a:t>
            </a:r>
            <a:endParaRPr lang="el-GR" sz="1900" b="1" i="1" dirty="0" smtClean="0">
              <a:solidFill>
                <a:schemeClr val="tx2">
                  <a:lumMod val="75000"/>
                </a:schemeClr>
              </a:solidFill>
            </a:endParaRPr>
          </a:p>
          <a:p>
            <a:pPr marL="0" indent="0">
              <a:buNone/>
            </a:pPr>
            <a:r>
              <a:rPr lang="el-GR" dirty="0" smtClean="0"/>
              <a:t>Οι οικογενειακοί δεσμοί κόβονται από τα συνεχή ψέματα, τις απειλές, τον χειρισμό, την βία</a:t>
            </a:r>
          </a:p>
          <a:p>
            <a:pPr marL="0" indent="0">
              <a:buNone/>
            </a:pPr>
            <a:r>
              <a:rPr lang="el-GR" dirty="0" smtClean="0"/>
              <a:t>Ντροπή, προδοσία, μυστικότητα, απομόνωση, συναισθήματα που δεν εκφράζονται και….</a:t>
            </a:r>
          </a:p>
          <a:p>
            <a:pPr marL="0" indent="0">
              <a:buNone/>
            </a:pPr>
            <a:endParaRPr lang="el-GR" dirty="0" smtClean="0"/>
          </a:p>
          <a:p>
            <a:pPr marL="0" indent="0">
              <a:buNone/>
            </a:pP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527908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04864"/>
            <a:ext cx="7408333" cy="4536504"/>
          </a:xfrm>
        </p:spPr>
        <p:txBody>
          <a:bodyPr>
            <a:normAutofit fontScale="70000" lnSpcReduction="20000"/>
          </a:bodyPr>
          <a:lstStyle/>
          <a:p>
            <a:r>
              <a:rPr lang="el-GR" sz="2600" b="1" dirty="0" smtClean="0">
                <a:solidFill>
                  <a:schemeClr val="tx1"/>
                </a:solidFill>
              </a:rPr>
              <a:t>Συναισθηματική κατάρρευση</a:t>
            </a:r>
          </a:p>
          <a:p>
            <a:pPr marL="0" indent="0">
              <a:buNone/>
            </a:pPr>
            <a:r>
              <a:rPr lang="el-GR" dirty="0" smtClean="0"/>
              <a:t>Η σύζυγος προσπαθεί να «κρατήσει», δικαιολογεί την συμπεριφορά  στους άλλους και στα παιδιά, αγωνίζεται για μία  «κανονικότητα» ενώ όλα διαλύονται</a:t>
            </a:r>
          </a:p>
          <a:p>
            <a:pPr marL="0" indent="0">
              <a:buNone/>
            </a:pPr>
            <a:r>
              <a:rPr lang="el-GR" i="1" dirty="0" smtClean="0">
                <a:solidFill>
                  <a:schemeClr val="tx2">
                    <a:lumMod val="75000"/>
                  </a:schemeClr>
                </a:solidFill>
              </a:rPr>
              <a:t>Δε </a:t>
            </a:r>
            <a:r>
              <a:rPr lang="el-GR" i="1" dirty="0">
                <a:solidFill>
                  <a:schemeClr val="tx2">
                    <a:lumMod val="75000"/>
                  </a:schemeClr>
                </a:solidFill>
              </a:rPr>
              <a:t>μίλαγα σε κανέναν από το συγγενικό περιβάλλον για το τι γινόταν και από ντροπή και από το γεγονός ότι ήθελα να μην τον εκθέσω</a:t>
            </a:r>
            <a:endParaRPr lang="el-GR" dirty="0" smtClean="0">
              <a:solidFill>
                <a:schemeClr val="tx2">
                  <a:lumMod val="75000"/>
                </a:schemeClr>
              </a:solidFill>
            </a:endParaRPr>
          </a:p>
          <a:p>
            <a:pPr marL="0" indent="0">
              <a:buNone/>
            </a:pPr>
            <a:r>
              <a:rPr lang="el-GR" dirty="0" smtClean="0"/>
              <a:t>Αναλαμβάνει την προστασία των παιδιών, μόνη , κατηγορεί τον εαυτό της,  η ατμόσφαιρα γεμίζει από μπερδεμένα συναισθήματα, τα παιδιά νοιώθουν τα δυναμικά</a:t>
            </a:r>
          </a:p>
          <a:p>
            <a:pPr marL="0" indent="0">
              <a:buNone/>
            </a:pPr>
            <a:r>
              <a:rPr lang="el-GR" dirty="0" smtClean="0"/>
              <a:t>Το άγχος, η ενοχή, η ντροπή, η κατάθλιψη, προβλήματα συμπεριφοράς επηρεάζουν όλα τα μέλη</a:t>
            </a:r>
            <a:r>
              <a:rPr lang="el-GR" i="1" dirty="0"/>
              <a:t> . </a:t>
            </a:r>
            <a:endParaRPr lang="el-GR" i="1" dirty="0" smtClean="0"/>
          </a:p>
          <a:p>
            <a:pPr marL="0" indent="0">
              <a:buNone/>
            </a:pPr>
            <a:r>
              <a:rPr lang="el-GR" i="1" dirty="0" smtClean="0">
                <a:solidFill>
                  <a:schemeClr val="tx2">
                    <a:lumMod val="75000"/>
                  </a:schemeClr>
                </a:solidFill>
              </a:rPr>
              <a:t>Δεν </a:t>
            </a:r>
            <a:r>
              <a:rPr lang="el-GR" i="1" dirty="0">
                <a:solidFill>
                  <a:schemeClr val="tx2">
                    <a:lumMod val="75000"/>
                  </a:schemeClr>
                </a:solidFill>
              </a:rPr>
              <a:t>έβγαιναν τα κουκιά. Και έτσι είπα να βάλω χέρι και στα χρήματα της μικρής μου κόρης που έδινε η τράπεζα, τη λεγόμενη προικοδότηση. Εξαπάτησα και την κορούλα μου που θα της χρειαζόντουσαν αυτά τα χρήματα και θα πιάνανε και τόπο. Τώρα με 2 παιδιά ίσα </a:t>
            </a:r>
            <a:r>
              <a:rPr lang="el-GR" i="1" dirty="0" err="1">
                <a:solidFill>
                  <a:schemeClr val="tx2">
                    <a:lumMod val="75000"/>
                  </a:schemeClr>
                </a:solidFill>
              </a:rPr>
              <a:t>ίσα</a:t>
            </a:r>
            <a:r>
              <a:rPr lang="el-GR" i="1" dirty="0">
                <a:solidFill>
                  <a:schemeClr val="tx2">
                    <a:lumMod val="75000"/>
                  </a:schemeClr>
                </a:solidFill>
              </a:rPr>
              <a:t> τα φέρνουν βόλτα</a:t>
            </a:r>
            <a:r>
              <a:rPr lang="el-GR" i="1" dirty="0"/>
              <a:t>. </a:t>
            </a:r>
            <a:endParaRPr lang="el-GR" dirty="0" smtClean="0"/>
          </a:p>
          <a:p>
            <a:pPr marL="0" indent="0">
              <a:buNone/>
            </a:pPr>
            <a:r>
              <a:rPr lang="el-GR" dirty="0" smtClean="0"/>
              <a:t>Τα συναισθήματα δεν εκφράζονται, οι σκέψεις δεν </a:t>
            </a:r>
            <a:r>
              <a:rPr lang="el-GR" dirty="0" err="1" smtClean="0"/>
              <a:t>επικοινωνούνται</a:t>
            </a:r>
            <a:r>
              <a:rPr lang="el-GR" dirty="0" smtClean="0"/>
              <a:t>   </a:t>
            </a:r>
          </a:p>
          <a:p>
            <a:pPr marL="0" indent="0">
              <a:buNone/>
            </a:pPr>
            <a:endParaRPr lang="el-GR" dirty="0"/>
          </a:p>
          <a:p>
            <a:r>
              <a:rPr lang="el-GR" sz="1900" dirty="0" smtClean="0"/>
              <a:t>Χωρισμός </a:t>
            </a:r>
            <a:r>
              <a:rPr lang="el-GR" sz="1900" dirty="0"/>
              <a:t>και διαζύγιο(</a:t>
            </a:r>
            <a:r>
              <a:rPr lang="en-US" sz="1900" dirty="0" err="1"/>
              <a:t>Tepperman</a:t>
            </a:r>
            <a:r>
              <a:rPr lang="en-US" sz="1900" dirty="0"/>
              <a:t> et  al.2006)</a:t>
            </a:r>
            <a:endParaRPr lang="el-GR" sz="1900" dirty="0"/>
          </a:p>
          <a:p>
            <a:pPr marL="0" indent="0">
              <a:buNone/>
            </a:pPr>
            <a:endParaRPr lang="el-GR" dirty="0" smtClean="0"/>
          </a:p>
          <a:p>
            <a:pPr marL="0" indent="0">
              <a:buNone/>
            </a:pPr>
            <a:endParaRPr lang="el-GR" dirty="0" smtClean="0"/>
          </a:p>
          <a:p>
            <a:pPr marL="0" indent="0">
              <a:buNone/>
            </a:pPr>
            <a:endParaRPr lang="el-GR" dirty="0" smtClean="0"/>
          </a:p>
          <a:p>
            <a:pPr marL="0" indent="0">
              <a:buNone/>
            </a:pPr>
            <a:endParaRPr lang="el-GR" dirty="0" smtClean="0"/>
          </a:p>
          <a:p>
            <a:pPr marL="0" indent="0">
              <a:buNone/>
            </a:pP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774516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Autofit/>
          </a:bodyPr>
          <a:lstStyle/>
          <a:p>
            <a:pPr marL="0" indent="0">
              <a:buNone/>
            </a:pPr>
            <a:r>
              <a:rPr lang="el-GR" sz="1800" dirty="0" smtClean="0"/>
              <a:t>Τα παιδιά , ανάλογα με την ηλικία τους, επιζητούν την προσοχή με συμπεριφορές ή απομονώνονται, αναλαμβάνουν ρόλους και υπευθυνότητες  </a:t>
            </a:r>
            <a:r>
              <a:rPr lang="el-GR" sz="1800" dirty="0"/>
              <a:t>που δεν τους </a:t>
            </a:r>
            <a:r>
              <a:rPr lang="el-GR" sz="1800" dirty="0" smtClean="0"/>
              <a:t>αναλογούν, προσπαθούν για το καλύτερο με στόχο ο εξαρτημένος γονιός να το δει και να αφήσει τον τζόγο </a:t>
            </a:r>
          </a:p>
          <a:p>
            <a:pPr marL="0" indent="0">
              <a:buNone/>
            </a:pPr>
            <a:r>
              <a:rPr lang="el-GR" sz="1800" dirty="0" smtClean="0"/>
              <a:t> Η συναισθηματική  ανάπτυξη αναστέλλεται  και κυριαρχούν συναισθήματα εγκατάλειψης, θυμού, απόρριψης, άγχους, ανεπάρκειας, πόνου </a:t>
            </a:r>
          </a:p>
          <a:p>
            <a:pPr marL="0" indent="0">
              <a:buNone/>
            </a:pPr>
            <a:r>
              <a:rPr lang="el-GR" sz="1800" i="1" dirty="0" smtClean="0">
                <a:solidFill>
                  <a:schemeClr val="accent1"/>
                </a:solidFill>
              </a:rPr>
              <a:t>Το </a:t>
            </a:r>
            <a:r>
              <a:rPr lang="el-GR" sz="1800" i="1" dirty="0">
                <a:solidFill>
                  <a:schemeClr val="accent1"/>
                </a:solidFill>
              </a:rPr>
              <a:t>παιδί μεγάλωνε, είχε χαθεί η τρυφερότητα. Το παιδί άρχισε κι αυτό να αποκτά νευρικότητα και είχαμε να αντιμετωπίσουμε και το θέμα της έντονης διάσπασης προσοχής που είχε (στα όρια δυσλεξίας).  Η κόρη μας είχε κλειστεί στον κόσμο της κι εμείς στο δικό μας. </a:t>
            </a:r>
            <a:endParaRPr lang="el-GR" sz="1800" dirty="0">
              <a:solidFill>
                <a:schemeClr val="accent1"/>
              </a:solidFill>
            </a:endParaRPr>
          </a:p>
          <a:p>
            <a:pPr marL="0" indent="0">
              <a:buNone/>
            </a:pPr>
            <a:endParaRPr lang="el-GR" sz="1800" dirty="0" smtClean="0"/>
          </a:p>
          <a:p>
            <a:pPr marL="0" indent="0">
              <a:buNone/>
            </a:pPr>
            <a:r>
              <a:rPr lang="el-GR" sz="1800" dirty="0" smtClean="0"/>
              <a:t>Όλα  τα </a:t>
            </a:r>
            <a:r>
              <a:rPr lang="el-GR" sz="1800" dirty="0"/>
              <a:t>μέλη της οικογένειας </a:t>
            </a:r>
            <a:r>
              <a:rPr lang="el-GR" sz="1800" dirty="0" smtClean="0"/>
              <a:t>υποφέρουν</a:t>
            </a:r>
            <a:endParaRPr lang="el-GR" sz="1800"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744476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99592" y="2132856"/>
            <a:ext cx="7408333" cy="4725144"/>
          </a:xfrm>
        </p:spPr>
        <p:txBody>
          <a:bodyPr>
            <a:normAutofit fontScale="85000" lnSpcReduction="20000"/>
          </a:bodyPr>
          <a:lstStyle/>
          <a:p>
            <a:pPr marL="0" indent="0">
              <a:buNone/>
            </a:pPr>
            <a:r>
              <a:rPr lang="el-GR" b="1" dirty="0" smtClean="0">
                <a:solidFill>
                  <a:schemeClr val="tx1"/>
                </a:solidFill>
              </a:rPr>
              <a:t>Έλλειψη σεξουαλικής ζωής</a:t>
            </a:r>
          </a:p>
          <a:p>
            <a:pPr marL="0" indent="0">
              <a:buNone/>
            </a:pPr>
            <a:r>
              <a:rPr lang="el-GR" dirty="0" smtClean="0"/>
              <a:t>Η σύζυγος αποσύρεται από την σεξουαλική συνεύρεση,  ο θυμός  και η κατηγορία προς τον εξαρτημένο σύζυγο, δεν επιτρέπουν τα ερωτικά συναισθήματα</a:t>
            </a:r>
          </a:p>
          <a:p>
            <a:pPr marL="0" indent="0">
              <a:buNone/>
            </a:pPr>
            <a:endParaRPr lang="el-GR" dirty="0" smtClean="0"/>
          </a:p>
          <a:p>
            <a:pPr marL="0" indent="0">
              <a:buNone/>
            </a:pPr>
            <a:r>
              <a:rPr lang="el-GR" dirty="0"/>
              <a:t> </a:t>
            </a:r>
            <a:r>
              <a:rPr lang="el-GR" dirty="0" smtClean="0"/>
              <a:t>Αντίστοιχα ο εξαρτημένος, μέσα στο φαύλο κύκλο του τζόγου, χάνει κάθε επιθυμία για σεξουαλική </a:t>
            </a:r>
            <a:r>
              <a:rPr lang="el-GR" dirty="0" err="1" smtClean="0"/>
              <a:t>κοντινότητα</a:t>
            </a:r>
            <a:r>
              <a:rPr lang="el-GR" dirty="0" smtClean="0"/>
              <a:t>, ο τζόγος γίνεται η ερωμένη του</a:t>
            </a:r>
          </a:p>
          <a:p>
            <a:pPr marL="0" indent="0">
              <a:buNone/>
            </a:pPr>
            <a:endParaRPr lang="el-GR" dirty="0" smtClean="0"/>
          </a:p>
          <a:p>
            <a:pPr marL="0" indent="0">
              <a:buNone/>
            </a:pPr>
            <a:r>
              <a:rPr lang="el-GR" sz="2100" b="1" i="1" dirty="0" smtClean="0">
                <a:solidFill>
                  <a:schemeClr val="tx2">
                    <a:lumMod val="75000"/>
                  </a:schemeClr>
                </a:solidFill>
              </a:rPr>
              <a:t>Ήταν </a:t>
            </a:r>
            <a:r>
              <a:rPr lang="el-GR" sz="2100" b="1" i="1" dirty="0">
                <a:solidFill>
                  <a:schemeClr val="tx2">
                    <a:lumMod val="75000"/>
                  </a:schemeClr>
                </a:solidFill>
              </a:rPr>
              <a:t>και πάλι μια αποκλειστική, προσωπική, κρυφή και ζωντανή σχέση που διατηρούσα παράλληλα με την οικογενειακή μου σχέση. [...]  Την ήξερα αυτή τη σχέση </a:t>
            </a:r>
            <a:r>
              <a:rPr lang="el-GR" sz="2100" b="1" i="1" dirty="0" smtClean="0">
                <a:solidFill>
                  <a:schemeClr val="tx2">
                    <a:lumMod val="75000"/>
                  </a:schemeClr>
                </a:solidFill>
              </a:rPr>
              <a:t>, μια </a:t>
            </a:r>
            <a:r>
              <a:rPr lang="el-GR" sz="2100" b="1" i="1" dirty="0">
                <a:solidFill>
                  <a:schemeClr val="tx2">
                    <a:lumMod val="75000"/>
                  </a:schemeClr>
                </a:solidFill>
              </a:rPr>
              <a:t>σχέση εγκεφαλικής ικανοποίησης </a:t>
            </a:r>
            <a:r>
              <a:rPr lang="el-GR" sz="2100" b="1" i="1" dirty="0" smtClean="0">
                <a:solidFill>
                  <a:schemeClr val="tx2">
                    <a:lumMod val="75000"/>
                  </a:schemeClr>
                </a:solidFill>
              </a:rPr>
              <a:t>τουλάχιστον</a:t>
            </a:r>
          </a:p>
          <a:p>
            <a:pPr marL="0" indent="0">
              <a:buNone/>
            </a:pPr>
            <a:endParaRPr lang="el-GR" sz="2100" b="1" dirty="0" smtClean="0">
              <a:solidFill>
                <a:schemeClr val="tx2">
                  <a:lumMod val="75000"/>
                </a:schemeClr>
              </a:solidFill>
            </a:endParaRPr>
          </a:p>
          <a:p>
            <a:pPr marL="0" indent="0">
              <a:buNone/>
            </a:pPr>
            <a:r>
              <a:rPr lang="el-GR" sz="2100" b="1" dirty="0"/>
              <a:t> </a:t>
            </a:r>
            <a:r>
              <a:rPr lang="el-GR" dirty="0" smtClean="0"/>
              <a:t>Η σύζυγος χάνει την αυτοεκτίμηση και την εμπιστοσύνη  στον εαυτό της</a:t>
            </a:r>
            <a:r>
              <a:rPr lang="el-GR" dirty="0"/>
              <a:t> </a:t>
            </a:r>
            <a:endParaRPr lang="el-GR" dirty="0" smtClean="0"/>
          </a:p>
          <a:p>
            <a:pPr marL="0" indent="0">
              <a:buNone/>
            </a:pPr>
            <a:endParaRPr lang="el-GR" dirty="0"/>
          </a:p>
          <a:p>
            <a:r>
              <a:rPr lang="en-US" sz="2000" dirty="0" smtClean="0"/>
              <a:t>(</a:t>
            </a:r>
            <a:r>
              <a:rPr lang="en-US" sz="2000" dirty="0"/>
              <a:t>Lorenz and </a:t>
            </a:r>
            <a:r>
              <a:rPr lang="en-US" sz="2000" dirty="0" smtClean="0"/>
              <a:t>Yaffee,1988</a:t>
            </a:r>
            <a:r>
              <a:rPr lang="el-GR" sz="2000" dirty="0"/>
              <a:t>)</a:t>
            </a:r>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296451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060848"/>
            <a:ext cx="7408333" cy="4065315"/>
          </a:xfrm>
        </p:spPr>
        <p:txBody>
          <a:bodyPr>
            <a:normAutofit fontScale="92500" lnSpcReduction="20000"/>
          </a:bodyPr>
          <a:lstStyle/>
          <a:p>
            <a:r>
              <a:rPr lang="el-GR" b="1" dirty="0" smtClean="0">
                <a:solidFill>
                  <a:schemeClr val="tx1"/>
                </a:solidFill>
              </a:rPr>
              <a:t>Βία</a:t>
            </a:r>
          </a:p>
          <a:p>
            <a:pPr marL="0" indent="0">
              <a:buNone/>
            </a:pPr>
            <a:r>
              <a:rPr lang="el-GR" dirty="0" smtClean="0"/>
              <a:t>Η ένταση κλιμακώνεται και οι καυγάδες και τα συναισθηματικά ξεσπάσματα μπορεί να καταλήξουν σε βία, λεκτική, ψυχολογική, σωματική, κυρίως στην συντροφική σχέση</a:t>
            </a:r>
          </a:p>
          <a:p>
            <a:pPr marL="0" indent="0">
              <a:buNone/>
            </a:pPr>
            <a:r>
              <a:rPr lang="el-GR" dirty="0" smtClean="0"/>
              <a:t> Δεν αποκλείεται όμως και προς τα άλλα μέλη της οικογένειας  όπως και  από τα ίδια  η άσκηση βίας</a:t>
            </a:r>
          </a:p>
          <a:p>
            <a:pPr marL="0" indent="0">
              <a:buNone/>
            </a:pPr>
            <a:r>
              <a:rPr lang="el-GR" i="1" dirty="0" smtClean="0">
                <a:solidFill>
                  <a:schemeClr val="accent1"/>
                </a:solidFill>
              </a:rPr>
              <a:t>Ήμουν </a:t>
            </a:r>
            <a:r>
              <a:rPr lang="el-GR" i="1" dirty="0">
                <a:solidFill>
                  <a:schemeClr val="accent1"/>
                </a:solidFill>
              </a:rPr>
              <a:t>νευρική και αντιδρούσα άσχημα, δεν είχα κανένα όριο ούτε σεβασμό, δεν τον υπολόγιζα γιατί με απογοήτευσε</a:t>
            </a:r>
            <a:r>
              <a:rPr lang="el-GR" i="1" dirty="0"/>
              <a:t>.</a:t>
            </a:r>
            <a:endParaRPr lang="el-GR" dirty="0"/>
          </a:p>
          <a:p>
            <a:pPr marL="0" indent="0">
              <a:buNone/>
            </a:pPr>
            <a:endParaRPr lang="el-GR" dirty="0" smtClean="0"/>
          </a:p>
          <a:p>
            <a:pPr marL="0" indent="0">
              <a:buNone/>
            </a:pPr>
            <a:r>
              <a:rPr lang="el-GR" dirty="0" smtClean="0"/>
              <a:t> Ο τζόγος  ορίζει  και ταυτόχρονα διαλύει…</a:t>
            </a:r>
          </a:p>
          <a:p>
            <a:pPr marL="0" indent="0">
              <a:buNone/>
            </a:pPr>
            <a:endParaRPr lang="el-GR" dirty="0"/>
          </a:p>
          <a:p>
            <a:r>
              <a:rPr lang="en-US" sz="2000" dirty="0" smtClean="0"/>
              <a:t>(</a:t>
            </a:r>
            <a:r>
              <a:rPr lang="en-US" sz="2000" dirty="0"/>
              <a:t>Dowling et al,2016</a:t>
            </a:r>
            <a:r>
              <a:rPr lang="el-GR" sz="2000" dirty="0"/>
              <a:t>)</a:t>
            </a:r>
          </a:p>
          <a:p>
            <a:pPr marL="0" indent="0">
              <a:buNone/>
            </a:pPr>
            <a:endParaRPr lang="el-GR" dirty="0"/>
          </a:p>
        </p:txBody>
      </p:sp>
      <p:sp>
        <p:nvSpPr>
          <p:cNvPr id="3" name="Τίτλος 2"/>
          <p:cNvSpPr>
            <a:spLocks noGrp="1"/>
          </p:cNvSpPr>
          <p:nvPr>
            <p:ph type="title"/>
          </p:nvPr>
        </p:nvSpPr>
        <p:spPr/>
        <p:txBody>
          <a:bodyPr/>
          <a:lstStyle/>
          <a:p>
            <a:endParaRPr lang="el-GR"/>
          </a:p>
        </p:txBody>
      </p:sp>
    </p:spTree>
    <p:extLst>
      <p:ext uri="{BB962C8B-B14F-4D97-AF65-F5344CB8AC3E}">
        <p14:creationId xmlns:p14="http://schemas.microsoft.com/office/powerpoint/2010/main" val="3974950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υματομορφή">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Κυματομορφή">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υματομορφή">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790</TotalTime>
  <Words>2448</Words>
  <Application>Microsoft Office PowerPoint</Application>
  <PresentationFormat>Προβολή στην οθόνη (4:3)</PresentationFormat>
  <Paragraphs>182</Paragraphs>
  <Slides>34</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34</vt:i4>
      </vt:variant>
    </vt:vector>
  </HeadingPairs>
  <TitlesOfParts>
    <vt:vector size="41" baseType="lpstr">
      <vt:lpstr>Arial</vt:lpstr>
      <vt:lpstr>Bookman Old Style</vt:lpstr>
      <vt:lpstr>Calibri</vt:lpstr>
      <vt:lpstr>Candara</vt:lpstr>
      <vt:lpstr>Symbol</vt:lpstr>
      <vt:lpstr>Wingdings</vt:lpstr>
      <vt:lpstr>Κυματομορφή</vt:lpstr>
      <vt:lpstr>ΟΙΚΟΓΕΝΕΙΑ Η ΣΥΜΒΟΛΗ ΣΤΗΝ ΑΠΕΞΑΡΤΗΣΗ </vt:lpstr>
      <vt:lpstr>Παρουσίαση του PowerPoint</vt:lpstr>
      <vt:lpstr>Παρουσίαση του PowerPoint</vt:lpstr>
      <vt:lpstr>Οι συνέπειες του τζόγου στην οικογένεια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Η πορεία</vt:lpstr>
      <vt:lpstr>Ο ρόλος της συμμετοχής</vt:lpstr>
      <vt:lpstr>Παρουσίαση του PowerPoint</vt:lpstr>
      <vt:lpstr>Συστημική αντιμετώπιση της οικογένειας</vt:lpstr>
      <vt:lpstr>Παρουσίαση του PowerPoint</vt:lpstr>
      <vt:lpstr>Θεραπευτικές παρεμβάσεις</vt:lpstr>
      <vt:lpstr>Παρουσίαση του PowerPoint</vt:lpstr>
      <vt:lpstr>Η στάση που διευκολύνει την εξάρτηση</vt:lpstr>
      <vt:lpstr> το πρώτο βήμα</vt:lpstr>
      <vt:lpstr>με ποιον τρόπ0</vt:lpstr>
      <vt:lpstr>Παρουσίαση του PowerPoint</vt:lpstr>
      <vt:lpstr>Παρουσίαση του PowerPoint</vt:lpstr>
      <vt:lpstr>Παρουσίαση του PowerPoint</vt:lpstr>
      <vt:lpstr>Η εμπλοκή της/του συντρόφου στη θεραπεία</vt:lpstr>
      <vt:lpstr>Παρουσίαση του PowerPoint</vt:lpstr>
      <vt:lpstr>Διατυπώσεις στην έννοια του εξαρτητικού συστήματος</vt:lpstr>
      <vt:lpstr>Παρουσίαση του PowerPoint</vt:lpstr>
      <vt:lpstr>Παρουσίαση του PowerPoint</vt:lpstr>
      <vt:lpstr>Συνεξάρτηση &amp; χαρακτηριστικά</vt:lpstr>
      <vt:lpstr>Παρουσίαση του PowerPoint</vt:lpstr>
      <vt:lpstr>Ο σκοπός της παρέμβασης</vt:lpstr>
      <vt:lpstr>Οι στόχοι της παρέμβασης</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User-pc</cp:lastModifiedBy>
  <cp:revision>77</cp:revision>
  <cp:lastPrinted>2019-01-29T10:19:22Z</cp:lastPrinted>
  <dcterms:created xsi:type="dcterms:W3CDTF">2019-01-25T18:37:09Z</dcterms:created>
  <dcterms:modified xsi:type="dcterms:W3CDTF">2019-01-29T10:20:10Z</dcterms:modified>
</cp:coreProperties>
</file>