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handoutMasterIdLst>
    <p:handoutMasterId r:id="rId27"/>
  </p:handoutMasterIdLst>
  <p:sldIdLst>
    <p:sldId id="264" r:id="rId2"/>
    <p:sldId id="266" r:id="rId3"/>
    <p:sldId id="310" r:id="rId4"/>
    <p:sldId id="317" r:id="rId5"/>
    <p:sldId id="311" r:id="rId6"/>
    <p:sldId id="320" r:id="rId7"/>
    <p:sldId id="318" r:id="rId8"/>
    <p:sldId id="314" r:id="rId9"/>
    <p:sldId id="312" r:id="rId10"/>
    <p:sldId id="316" r:id="rId11"/>
    <p:sldId id="294" r:id="rId12"/>
    <p:sldId id="295" r:id="rId13"/>
    <p:sldId id="297" r:id="rId14"/>
    <p:sldId id="298" r:id="rId15"/>
    <p:sldId id="302" r:id="rId16"/>
    <p:sldId id="304" r:id="rId17"/>
    <p:sldId id="305" r:id="rId18"/>
    <p:sldId id="299" r:id="rId19"/>
    <p:sldId id="308" r:id="rId20"/>
    <p:sldId id="307" r:id="rId21"/>
    <p:sldId id="309" r:id="rId22"/>
    <p:sldId id="280" r:id="rId23"/>
    <p:sldId id="313" r:id="rId24"/>
    <p:sldId id="319" r:id="rId25"/>
  </p:sldIdLst>
  <p:sldSz cx="9144000" cy="6858000" type="screen4x3"/>
  <p:notesSz cx="6888163" cy="10018713"/>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7" d="100"/>
          <a:sy n="97" d="100"/>
        </p:scale>
        <p:origin x="119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0C2D0F9-CE5C-47E1-94C8-92583CDF8D22}"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l-GR"/>
        </a:p>
      </dgm:t>
    </dgm:pt>
    <dgm:pt modelId="{69E21CAE-7D3B-4312-86F3-921630FD9280}">
      <dgm:prSet phldrT="[Κείμενο]" custT="1"/>
      <dgm:spPr/>
      <dgm:t>
        <a:bodyPr/>
        <a:lstStyle/>
        <a:p>
          <a:r>
            <a:rPr lang="el-GR" sz="1800" dirty="0" smtClean="0"/>
            <a:t>προβληματισμός</a:t>
          </a:r>
          <a:endParaRPr lang="el-GR" sz="1800" dirty="0"/>
        </a:p>
      </dgm:t>
    </dgm:pt>
    <dgm:pt modelId="{EC00CCA6-F26C-434C-8903-273B387409AF}" type="parTrans" cxnId="{A26D585F-23CF-4801-B7E3-64F4480BD441}">
      <dgm:prSet/>
      <dgm:spPr/>
      <dgm:t>
        <a:bodyPr/>
        <a:lstStyle/>
        <a:p>
          <a:endParaRPr lang="el-GR"/>
        </a:p>
      </dgm:t>
    </dgm:pt>
    <dgm:pt modelId="{63C5476F-96AD-4AEA-B044-9FFDBDE92576}" type="sibTrans" cxnId="{A26D585F-23CF-4801-B7E3-64F4480BD441}">
      <dgm:prSet/>
      <dgm:spPr/>
      <dgm:t>
        <a:bodyPr/>
        <a:lstStyle/>
        <a:p>
          <a:endParaRPr lang="el-GR"/>
        </a:p>
      </dgm:t>
    </dgm:pt>
    <dgm:pt modelId="{C0647AA4-E910-4608-8D1D-FF7194C5DD6D}">
      <dgm:prSet phldrT="[Κείμενο]" custT="1"/>
      <dgm:spPr/>
      <dgm:t>
        <a:bodyPr/>
        <a:lstStyle/>
        <a:p>
          <a:r>
            <a:rPr lang="el-GR" sz="2000" dirty="0" smtClean="0"/>
            <a:t>απόφαση</a:t>
          </a:r>
          <a:endParaRPr lang="el-GR" sz="2000" dirty="0"/>
        </a:p>
      </dgm:t>
    </dgm:pt>
    <dgm:pt modelId="{2BCC3B0D-D6E5-43C6-8436-199A9477385C}" type="parTrans" cxnId="{08272391-FE4C-42C2-9264-EEC0B71581A0}">
      <dgm:prSet/>
      <dgm:spPr/>
      <dgm:t>
        <a:bodyPr/>
        <a:lstStyle/>
        <a:p>
          <a:endParaRPr lang="el-GR"/>
        </a:p>
      </dgm:t>
    </dgm:pt>
    <dgm:pt modelId="{9F98F774-CFF3-4754-B7DB-DF196F8C3C31}" type="sibTrans" cxnId="{08272391-FE4C-42C2-9264-EEC0B71581A0}">
      <dgm:prSet/>
      <dgm:spPr/>
      <dgm:t>
        <a:bodyPr/>
        <a:lstStyle/>
        <a:p>
          <a:endParaRPr lang="el-GR"/>
        </a:p>
      </dgm:t>
    </dgm:pt>
    <dgm:pt modelId="{00D1E0A8-23BF-4752-86EC-6B40F42C6FF7}">
      <dgm:prSet phldrT="[Κείμενο]" custT="1"/>
      <dgm:spPr/>
      <dgm:t>
        <a:bodyPr/>
        <a:lstStyle/>
        <a:p>
          <a:r>
            <a:rPr lang="el-GR" sz="2000" dirty="0" smtClean="0"/>
            <a:t>δράση</a:t>
          </a:r>
          <a:endParaRPr lang="el-GR" sz="2000" dirty="0"/>
        </a:p>
      </dgm:t>
    </dgm:pt>
    <dgm:pt modelId="{9F51303A-1BC8-4E4A-9B79-8B9B1345BB07}" type="parTrans" cxnId="{A92D812F-16B4-4C76-9689-BE7D2BCA8109}">
      <dgm:prSet/>
      <dgm:spPr/>
      <dgm:t>
        <a:bodyPr/>
        <a:lstStyle/>
        <a:p>
          <a:endParaRPr lang="el-GR"/>
        </a:p>
      </dgm:t>
    </dgm:pt>
    <dgm:pt modelId="{DF316AAC-3108-4D60-AE85-5AB85C0E6BF1}" type="sibTrans" cxnId="{A92D812F-16B4-4C76-9689-BE7D2BCA8109}">
      <dgm:prSet/>
      <dgm:spPr/>
      <dgm:t>
        <a:bodyPr/>
        <a:lstStyle/>
        <a:p>
          <a:endParaRPr lang="el-GR"/>
        </a:p>
      </dgm:t>
    </dgm:pt>
    <dgm:pt modelId="{ED029D02-D53E-4795-AE84-53127CB6D5C8}">
      <dgm:prSet phldrT="[Κείμενο]" custT="1"/>
      <dgm:spPr/>
      <dgm:t>
        <a:bodyPr/>
        <a:lstStyle/>
        <a:p>
          <a:r>
            <a:rPr lang="el-GR" sz="2000" dirty="0" smtClean="0"/>
            <a:t>συντήρηση</a:t>
          </a:r>
          <a:endParaRPr lang="el-GR" sz="2000" dirty="0"/>
        </a:p>
      </dgm:t>
    </dgm:pt>
    <dgm:pt modelId="{38F82647-6ED0-4175-81D1-0F533F1CE8B9}" type="parTrans" cxnId="{11E49FDD-9996-4894-AFD0-8E62D8A3142C}">
      <dgm:prSet/>
      <dgm:spPr/>
      <dgm:t>
        <a:bodyPr/>
        <a:lstStyle/>
        <a:p>
          <a:endParaRPr lang="el-GR"/>
        </a:p>
      </dgm:t>
    </dgm:pt>
    <dgm:pt modelId="{3103A51E-EB79-469C-BBF1-8F22A2252F0C}" type="sibTrans" cxnId="{11E49FDD-9996-4894-AFD0-8E62D8A3142C}">
      <dgm:prSet/>
      <dgm:spPr/>
      <dgm:t>
        <a:bodyPr/>
        <a:lstStyle/>
        <a:p>
          <a:endParaRPr lang="el-GR"/>
        </a:p>
      </dgm:t>
    </dgm:pt>
    <dgm:pt modelId="{4347F3FB-BA7A-47F8-B643-14AF97EF6BF6}">
      <dgm:prSet phldrT="[Κείμενο]" custT="1"/>
      <dgm:spPr/>
      <dgm:t>
        <a:bodyPr/>
        <a:lstStyle/>
        <a:p>
          <a:r>
            <a:rPr lang="el-GR" sz="1800" dirty="0" smtClean="0"/>
            <a:t>αδιαφορία</a:t>
          </a:r>
          <a:endParaRPr lang="el-GR" sz="1800" dirty="0"/>
        </a:p>
      </dgm:t>
    </dgm:pt>
    <dgm:pt modelId="{2A6DA979-BB85-4CE0-9A58-8D1888D51B60}" type="parTrans" cxnId="{F3316A07-BDEE-447C-8763-3C964EA145A1}">
      <dgm:prSet/>
      <dgm:spPr/>
      <dgm:t>
        <a:bodyPr/>
        <a:lstStyle/>
        <a:p>
          <a:endParaRPr lang="el-GR"/>
        </a:p>
      </dgm:t>
    </dgm:pt>
    <dgm:pt modelId="{0AA489E4-9ABA-4E19-ACBC-14AC877F50FC}" type="sibTrans" cxnId="{F3316A07-BDEE-447C-8763-3C964EA145A1}">
      <dgm:prSet/>
      <dgm:spPr/>
      <dgm:t>
        <a:bodyPr/>
        <a:lstStyle/>
        <a:p>
          <a:endParaRPr lang="el-GR"/>
        </a:p>
      </dgm:t>
    </dgm:pt>
    <dgm:pt modelId="{F6F87166-22CB-48D5-A18E-F254AEDECFF6}" type="pres">
      <dgm:prSet presAssocID="{10C2D0F9-CE5C-47E1-94C8-92583CDF8D22}" presName="cycle" presStyleCnt="0">
        <dgm:presLayoutVars>
          <dgm:dir/>
          <dgm:resizeHandles val="exact"/>
        </dgm:presLayoutVars>
      </dgm:prSet>
      <dgm:spPr/>
      <dgm:t>
        <a:bodyPr/>
        <a:lstStyle/>
        <a:p>
          <a:endParaRPr lang="el-GR"/>
        </a:p>
      </dgm:t>
    </dgm:pt>
    <dgm:pt modelId="{7F6566A3-E4AA-4F88-9797-D38EB9C9372B}" type="pres">
      <dgm:prSet presAssocID="{69E21CAE-7D3B-4312-86F3-921630FD9280}" presName="dummy" presStyleCnt="0"/>
      <dgm:spPr/>
    </dgm:pt>
    <dgm:pt modelId="{689D754F-9D3D-4D1D-99D1-8BD914743421}" type="pres">
      <dgm:prSet presAssocID="{69E21CAE-7D3B-4312-86F3-921630FD9280}" presName="node" presStyleLbl="revTx" presStyleIdx="0" presStyleCnt="5" custAng="20760088" custScaleX="169329" custScaleY="44853" custRadScaleRad="100000" custRadScaleInc="0">
        <dgm:presLayoutVars>
          <dgm:bulletEnabled val="1"/>
        </dgm:presLayoutVars>
      </dgm:prSet>
      <dgm:spPr/>
      <dgm:t>
        <a:bodyPr/>
        <a:lstStyle/>
        <a:p>
          <a:endParaRPr lang="el-GR"/>
        </a:p>
      </dgm:t>
    </dgm:pt>
    <dgm:pt modelId="{BB42737C-8651-475A-B20D-75CC2E59AF1B}" type="pres">
      <dgm:prSet presAssocID="{63C5476F-96AD-4AEA-B044-9FFDBDE92576}" presName="sibTrans" presStyleLbl="node1" presStyleIdx="0" presStyleCnt="5"/>
      <dgm:spPr/>
      <dgm:t>
        <a:bodyPr/>
        <a:lstStyle/>
        <a:p>
          <a:endParaRPr lang="el-GR"/>
        </a:p>
      </dgm:t>
    </dgm:pt>
    <dgm:pt modelId="{3D3C500D-49E8-4DDC-AC7F-A7FE5BF20945}" type="pres">
      <dgm:prSet presAssocID="{C0647AA4-E910-4608-8D1D-FF7194C5DD6D}" presName="dummy" presStyleCnt="0"/>
      <dgm:spPr/>
    </dgm:pt>
    <dgm:pt modelId="{4C0ECB0B-012D-4E96-A0BB-4C6BCDF8D621}" type="pres">
      <dgm:prSet presAssocID="{C0647AA4-E910-4608-8D1D-FF7194C5DD6D}" presName="node" presStyleLbl="revTx" presStyleIdx="1" presStyleCnt="5" custAng="20358017">
        <dgm:presLayoutVars>
          <dgm:bulletEnabled val="1"/>
        </dgm:presLayoutVars>
      </dgm:prSet>
      <dgm:spPr/>
      <dgm:t>
        <a:bodyPr/>
        <a:lstStyle/>
        <a:p>
          <a:endParaRPr lang="el-GR"/>
        </a:p>
      </dgm:t>
    </dgm:pt>
    <dgm:pt modelId="{C1878157-4E7B-41EA-A9EA-0FFEA326797E}" type="pres">
      <dgm:prSet presAssocID="{9F98F774-CFF3-4754-B7DB-DF196F8C3C31}" presName="sibTrans" presStyleLbl="node1" presStyleIdx="1" presStyleCnt="5"/>
      <dgm:spPr/>
      <dgm:t>
        <a:bodyPr/>
        <a:lstStyle/>
        <a:p>
          <a:endParaRPr lang="el-GR"/>
        </a:p>
      </dgm:t>
    </dgm:pt>
    <dgm:pt modelId="{FAED887E-3B0F-4C74-98F1-9FAF9632B669}" type="pres">
      <dgm:prSet presAssocID="{00D1E0A8-23BF-4752-86EC-6B40F42C6FF7}" presName="dummy" presStyleCnt="0"/>
      <dgm:spPr/>
    </dgm:pt>
    <dgm:pt modelId="{B3CD655A-882E-4D29-ADFC-E402050B8968}" type="pres">
      <dgm:prSet presAssocID="{00D1E0A8-23BF-4752-86EC-6B40F42C6FF7}" presName="node" presStyleLbl="revTx" presStyleIdx="2" presStyleCnt="5" custAng="0">
        <dgm:presLayoutVars>
          <dgm:bulletEnabled val="1"/>
        </dgm:presLayoutVars>
      </dgm:prSet>
      <dgm:spPr/>
      <dgm:t>
        <a:bodyPr/>
        <a:lstStyle/>
        <a:p>
          <a:endParaRPr lang="el-GR"/>
        </a:p>
      </dgm:t>
    </dgm:pt>
    <dgm:pt modelId="{F8DA358C-6CE4-493E-96BE-BF563C23C488}" type="pres">
      <dgm:prSet presAssocID="{DF316AAC-3108-4D60-AE85-5AB85C0E6BF1}" presName="sibTrans" presStyleLbl="node1" presStyleIdx="2" presStyleCnt="5"/>
      <dgm:spPr/>
      <dgm:t>
        <a:bodyPr/>
        <a:lstStyle/>
        <a:p>
          <a:endParaRPr lang="el-GR"/>
        </a:p>
      </dgm:t>
    </dgm:pt>
    <dgm:pt modelId="{C2C8504E-8FBF-4184-B820-940F3473358B}" type="pres">
      <dgm:prSet presAssocID="{ED029D02-D53E-4795-AE84-53127CB6D5C8}" presName="dummy" presStyleCnt="0"/>
      <dgm:spPr/>
    </dgm:pt>
    <dgm:pt modelId="{C69EC670-2576-45CB-9D86-D3E16A3DC6A8}" type="pres">
      <dgm:prSet presAssocID="{ED029D02-D53E-4795-AE84-53127CB6D5C8}" presName="node" presStyleLbl="revTx" presStyleIdx="3" presStyleCnt="5" custAng="20621282" custScaleX="168180">
        <dgm:presLayoutVars>
          <dgm:bulletEnabled val="1"/>
        </dgm:presLayoutVars>
      </dgm:prSet>
      <dgm:spPr/>
      <dgm:t>
        <a:bodyPr/>
        <a:lstStyle/>
        <a:p>
          <a:endParaRPr lang="el-GR"/>
        </a:p>
      </dgm:t>
    </dgm:pt>
    <dgm:pt modelId="{AA505851-EA66-402D-81A6-A057B997CE17}" type="pres">
      <dgm:prSet presAssocID="{3103A51E-EB79-469C-BBF1-8F22A2252F0C}" presName="sibTrans" presStyleLbl="node1" presStyleIdx="3" presStyleCnt="5"/>
      <dgm:spPr/>
      <dgm:t>
        <a:bodyPr/>
        <a:lstStyle/>
        <a:p>
          <a:endParaRPr lang="el-GR"/>
        </a:p>
      </dgm:t>
    </dgm:pt>
    <dgm:pt modelId="{59B04B31-9D7D-4365-8B3B-4A6F1FFFE8CC}" type="pres">
      <dgm:prSet presAssocID="{4347F3FB-BA7A-47F8-B643-14AF97EF6BF6}" presName="dummy" presStyleCnt="0"/>
      <dgm:spPr/>
    </dgm:pt>
    <dgm:pt modelId="{45C9C23B-E2ED-4869-9349-F43D4C68D895}" type="pres">
      <dgm:prSet presAssocID="{4347F3FB-BA7A-47F8-B643-14AF97EF6BF6}" presName="node" presStyleLbl="revTx" presStyleIdx="4" presStyleCnt="5" custAng="21208005">
        <dgm:presLayoutVars>
          <dgm:bulletEnabled val="1"/>
        </dgm:presLayoutVars>
      </dgm:prSet>
      <dgm:spPr/>
      <dgm:t>
        <a:bodyPr/>
        <a:lstStyle/>
        <a:p>
          <a:endParaRPr lang="el-GR"/>
        </a:p>
      </dgm:t>
    </dgm:pt>
    <dgm:pt modelId="{AD950E7F-53E0-4F3E-9967-8E95A84A7467}" type="pres">
      <dgm:prSet presAssocID="{0AA489E4-9ABA-4E19-ACBC-14AC877F50FC}" presName="sibTrans" presStyleLbl="node1" presStyleIdx="4" presStyleCnt="5"/>
      <dgm:spPr/>
      <dgm:t>
        <a:bodyPr/>
        <a:lstStyle/>
        <a:p>
          <a:endParaRPr lang="el-GR"/>
        </a:p>
      </dgm:t>
    </dgm:pt>
  </dgm:ptLst>
  <dgm:cxnLst>
    <dgm:cxn modelId="{A26D585F-23CF-4801-B7E3-64F4480BD441}" srcId="{10C2D0F9-CE5C-47E1-94C8-92583CDF8D22}" destId="{69E21CAE-7D3B-4312-86F3-921630FD9280}" srcOrd="0" destOrd="0" parTransId="{EC00CCA6-F26C-434C-8903-273B387409AF}" sibTransId="{63C5476F-96AD-4AEA-B044-9FFDBDE92576}"/>
    <dgm:cxn modelId="{C369F9E4-E2F8-4DE4-850E-EC069D6057E2}" type="presOf" srcId="{3103A51E-EB79-469C-BBF1-8F22A2252F0C}" destId="{AA505851-EA66-402D-81A6-A057B997CE17}" srcOrd="0" destOrd="0" presId="urn:microsoft.com/office/officeart/2005/8/layout/cycle1"/>
    <dgm:cxn modelId="{6B676EA2-28CE-4C6F-AE1A-D1422B623397}" type="presOf" srcId="{10C2D0F9-CE5C-47E1-94C8-92583CDF8D22}" destId="{F6F87166-22CB-48D5-A18E-F254AEDECFF6}" srcOrd="0" destOrd="0" presId="urn:microsoft.com/office/officeart/2005/8/layout/cycle1"/>
    <dgm:cxn modelId="{72C3C9A8-3C62-4F42-98E8-3933F394606E}" type="presOf" srcId="{C0647AA4-E910-4608-8D1D-FF7194C5DD6D}" destId="{4C0ECB0B-012D-4E96-A0BB-4C6BCDF8D621}" srcOrd="0" destOrd="0" presId="urn:microsoft.com/office/officeart/2005/8/layout/cycle1"/>
    <dgm:cxn modelId="{FB3E1ED3-FFC1-4D98-986D-7D5A0E8BF6CE}" type="presOf" srcId="{00D1E0A8-23BF-4752-86EC-6B40F42C6FF7}" destId="{B3CD655A-882E-4D29-ADFC-E402050B8968}" srcOrd="0" destOrd="0" presId="urn:microsoft.com/office/officeart/2005/8/layout/cycle1"/>
    <dgm:cxn modelId="{F3316A07-BDEE-447C-8763-3C964EA145A1}" srcId="{10C2D0F9-CE5C-47E1-94C8-92583CDF8D22}" destId="{4347F3FB-BA7A-47F8-B643-14AF97EF6BF6}" srcOrd="4" destOrd="0" parTransId="{2A6DA979-BB85-4CE0-9A58-8D1888D51B60}" sibTransId="{0AA489E4-9ABA-4E19-ACBC-14AC877F50FC}"/>
    <dgm:cxn modelId="{1AC1169B-4DFF-463C-846D-AD9B435AFAB0}" type="presOf" srcId="{DF316AAC-3108-4D60-AE85-5AB85C0E6BF1}" destId="{F8DA358C-6CE4-493E-96BE-BF563C23C488}" srcOrd="0" destOrd="0" presId="urn:microsoft.com/office/officeart/2005/8/layout/cycle1"/>
    <dgm:cxn modelId="{EFF83CD5-59E3-4748-B98E-92D408060C1C}" type="presOf" srcId="{ED029D02-D53E-4795-AE84-53127CB6D5C8}" destId="{C69EC670-2576-45CB-9D86-D3E16A3DC6A8}" srcOrd="0" destOrd="0" presId="urn:microsoft.com/office/officeart/2005/8/layout/cycle1"/>
    <dgm:cxn modelId="{11E49FDD-9996-4894-AFD0-8E62D8A3142C}" srcId="{10C2D0F9-CE5C-47E1-94C8-92583CDF8D22}" destId="{ED029D02-D53E-4795-AE84-53127CB6D5C8}" srcOrd="3" destOrd="0" parTransId="{38F82647-6ED0-4175-81D1-0F533F1CE8B9}" sibTransId="{3103A51E-EB79-469C-BBF1-8F22A2252F0C}"/>
    <dgm:cxn modelId="{A92D812F-16B4-4C76-9689-BE7D2BCA8109}" srcId="{10C2D0F9-CE5C-47E1-94C8-92583CDF8D22}" destId="{00D1E0A8-23BF-4752-86EC-6B40F42C6FF7}" srcOrd="2" destOrd="0" parTransId="{9F51303A-1BC8-4E4A-9B79-8B9B1345BB07}" sibTransId="{DF316AAC-3108-4D60-AE85-5AB85C0E6BF1}"/>
    <dgm:cxn modelId="{77BD8B50-50F7-4392-8CB7-06EDDFF7241A}" type="presOf" srcId="{4347F3FB-BA7A-47F8-B643-14AF97EF6BF6}" destId="{45C9C23B-E2ED-4869-9349-F43D4C68D895}" srcOrd="0" destOrd="0" presId="urn:microsoft.com/office/officeart/2005/8/layout/cycle1"/>
    <dgm:cxn modelId="{D5076369-D90C-4EB5-BCE3-A8A62AEA822B}" type="presOf" srcId="{69E21CAE-7D3B-4312-86F3-921630FD9280}" destId="{689D754F-9D3D-4D1D-99D1-8BD914743421}" srcOrd="0" destOrd="0" presId="urn:microsoft.com/office/officeart/2005/8/layout/cycle1"/>
    <dgm:cxn modelId="{08272391-FE4C-42C2-9264-EEC0B71581A0}" srcId="{10C2D0F9-CE5C-47E1-94C8-92583CDF8D22}" destId="{C0647AA4-E910-4608-8D1D-FF7194C5DD6D}" srcOrd="1" destOrd="0" parTransId="{2BCC3B0D-D6E5-43C6-8436-199A9477385C}" sibTransId="{9F98F774-CFF3-4754-B7DB-DF196F8C3C31}"/>
    <dgm:cxn modelId="{B0A49AEE-201B-4B89-9F90-1C4410A6C957}" type="presOf" srcId="{63C5476F-96AD-4AEA-B044-9FFDBDE92576}" destId="{BB42737C-8651-475A-B20D-75CC2E59AF1B}" srcOrd="0" destOrd="0" presId="urn:microsoft.com/office/officeart/2005/8/layout/cycle1"/>
    <dgm:cxn modelId="{CCBB166B-D5BF-4C99-8860-BE09DD4552C0}" type="presOf" srcId="{0AA489E4-9ABA-4E19-ACBC-14AC877F50FC}" destId="{AD950E7F-53E0-4F3E-9967-8E95A84A7467}" srcOrd="0" destOrd="0" presId="urn:microsoft.com/office/officeart/2005/8/layout/cycle1"/>
    <dgm:cxn modelId="{D3F41CF9-B06A-4028-AFC1-37DA631C28B7}" type="presOf" srcId="{9F98F774-CFF3-4754-B7DB-DF196F8C3C31}" destId="{C1878157-4E7B-41EA-A9EA-0FFEA326797E}" srcOrd="0" destOrd="0" presId="urn:microsoft.com/office/officeart/2005/8/layout/cycle1"/>
    <dgm:cxn modelId="{A29E5ADC-BDA1-4333-A4ED-5D4ADF088B44}" type="presParOf" srcId="{F6F87166-22CB-48D5-A18E-F254AEDECFF6}" destId="{7F6566A3-E4AA-4F88-9797-D38EB9C9372B}" srcOrd="0" destOrd="0" presId="urn:microsoft.com/office/officeart/2005/8/layout/cycle1"/>
    <dgm:cxn modelId="{789C496C-E9A9-444F-A121-F3051ABAE4AA}" type="presParOf" srcId="{F6F87166-22CB-48D5-A18E-F254AEDECFF6}" destId="{689D754F-9D3D-4D1D-99D1-8BD914743421}" srcOrd="1" destOrd="0" presId="urn:microsoft.com/office/officeart/2005/8/layout/cycle1"/>
    <dgm:cxn modelId="{E61302E0-5053-4BB3-A7F4-2F3409E99D7E}" type="presParOf" srcId="{F6F87166-22CB-48D5-A18E-F254AEDECFF6}" destId="{BB42737C-8651-475A-B20D-75CC2E59AF1B}" srcOrd="2" destOrd="0" presId="urn:microsoft.com/office/officeart/2005/8/layout/cycle1"/>
    <dgm:cxn modelId="{7584A40F-99B5-4113-B391-3DA1E3D85BA7}" type="presParOf" srcId="{F6F87166-22CB-48D5-A18E-F254AEDECFF6}" destId="{3D3C500D-49E8-4DDC-AC7F-A7FE5BF20945}" srcOrd="3" destOrd="0" presId="urn:microsoft.com/office/officeart/2005/8/layout/cycle1"/>
    <dgm:cxn modelId="{23B3EEBD-7B87-4B55-8AD6-96DC725EA5CD}" type="presParOf" srcId="{F6F87166-22CB-48D5-A18E-F254AEDECFF6}" destId="{4C0ECB0B-012D-4E96-A0BB-4C6BCDF8D621}" srcOrd="4" destOrd="0" presId="urn:microsoft.com/office/officeart/2005/8/layout/cycle1"/>
    <dgm:cxn modelId="{A94BC9EF-96CD-4CF1-B89E-7BF584E28961}" type="presParOf" srcId="{F6F87166-22CB-48D5-A18E-F254AEDECFF6}" destId="{C1878157-4E7B-41EA-A9EA-0FFEA326797E}" srcOrd="5" destOrd="0" presId="urn:microsoft.com/office/officeart/2005/8/layout/cycle1"/>
    <dgm:cxn modelId="{25361DD8-507E-4290-AC47-9D341A2F849A}" type="presParOf" srcId="{F6F87166-22CB-48D5-A18E-F254AEDECFF6}" destId="{FAED887E-3B0F-4C74-98F1-9FAF9632B669}" srcOrd="6" destOrd="0" presId="urn:microsoft.com/office/officeart/2005/8/layout/cycle1"/>
    <dgm:cxn modelId="{A9140A93-AEFF-4545-A6E3-AB538ECD81D4}" type="presParOf" srcId="{F6F87166-22CB-48D5-A18E-F254AEDECFF6}" destId="{B3CD655A-882E-4D29-ADFC-E402050B8968}" srcOrd="7" destOrd="0" presId="urn:microsoft.com/office/officeart/2005/8/layout/cycle1"/>
    <dgm:cxn modelId="{6C913106-DB34-40D9-A7FA-1D2330B0B9AA}" type="presParOf" srcId="{F6F87166-22CB-48D5-A18E-F254AEDECFF6}" destId="{F8DA358C-6CE4-493E-96BE-BF563C23C488}" srcOrd="8" destOrd="0" presId="urn:microsoft.com/office/officeart/2005/8/layout/cycle1"/>
    <dgm:cxn modelId="{8C8A5CC8-47A6-4BED-913E-131807F9E6B4}" type="presParOf" srcId="{F6F87166-22CB-48D5-A18E-F254AEDECFF6}" destId="{C2C8504E-8FBF-4184-B820-940F3473358B}" srcOrd="9" destOrd="0" presId="urn:microsoft.com/office/officeart/2005/8/layout/cycle1"/>
    <dgm:cxn modelId="{8B819A4C-FEB2-44AD-AA97-47FC26EEF435}" type="presParOf" srcId="{F6F87166-22CB-48D5-A18E-F254AEDECFF6}" destId="{C69EC670-2576-45CB-9D86-D3E16A3DC6A8}" srcOrd="10" destOrd="0" presId="urn:microsoft.com/office/officeart/2005/8/layout/cycle1"/>
    <dgm:cxn modelId="{6FD623B5-B3E9-4617-B641-79CF87EDFC2E}" type="presParOf" srcId="{F6F87166-22CB-48D5-A18E-F254AEDECFF6}" destId="{AA505851-EA66-402D-81A6-A057B997CE17}" srcOrd="11" destOrd="0" presId="urn:microsoft.com/office/officeart/2005/8/layout/cycle1"/>
    <dgm:cxn modelId="{56F871DF-54B0-433B-B618-64D5F35A14A9}" type="presParOf" srcId="{F6F87166-22CB-48D5-A18E-F254AEDECFF6}" destId="{59B04B31-9D7D-4365-8B3B-4A6F1FFFE8CC}" srcOrd="12" destOrd="0" presId="urn:microsoft.com/office/officeart/2005/8/layout/cycle1"/>
    <dgm:cxn modelId="{D8EB7034-864C-43D1-A9F1-3B37AC24BDB6}" type="presParOf" srcId="{F6F87166-22CB-48D5-A18E-F254AEDECFF6}" destId="{45C9C23B-E2ED-4869-9349-F43D4C68D895}" srcOrd="13" destOrd="0" presId="urn:microsoft.com/office/officeart/2005/8/layout/cycle1"/>
    <dgm:cxn modelId="{B7D3DFD3-DF7C-4A25-A2C7-062501F21EB5}" type="presParOf" srcId="{F6F87166-22CB-48D5-A18E-F254AEDECFF6}" destId="{AD950E7F-53E0-4F3E-9967-8E95A84A7467}" srcOrd="14"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9D754F-9D3D-4D1D-99D1-8BD914743421}">
      <dsp:nvSpPr>
        <dsp:cNvPr id="0" name=""/>
        <dsp:cNvSpPr/>
      </dsp:nvSpPr>
      <dsp:spPr>
        <a:xfrm rot="20760088">
          <a:off x="3050867" y="310586"/>
          <a:ext cx="1723742" cy="4565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l-GR" sz="1800" kern="1200" dirty="0" smtClean="0"/>
            <a:t>προβληματισμός</a:t>
          </a:r>
          <a:endParaRPr lang="el-GR" sz="1800" kern="1200" dirty="0"/>
        </a:p>
      </dsp:txBody>
      <dsp:txXfrm>
        <a:off x="3050867" y="310586"/>
        <a:ext cx="1723742" cy="456596"/>
      </dsp:txXfrm>
    </dsp:sp>
    <dsp:sp modelId="{BB42737C-8651-475A-B20D-75CC2E59AF1B}">
      <dsp:nvSpPr>
        <dsp:cNvPr id="0" name=""/>
        <dsp:cNvSpPr/>
      </dsp:nvSpPr>
      <dsp:spPr>
        <a:xfrm>
          <a:off x="1007130" y="207"/>
          <a:ext cx="3819169" cy="3819169"/>
        </a:xfrm>
        <a:prstGeom prst="circularArrow">
          <a:avLst>
            <a:gd name="adj1" fmla="val 5198"/>
            <a:gd name="adj2" fmla="val 335730"/>
            <a:gd name="adj3" fmla="val 21293987"/>
            <a:gd name="adj4" fmla="val 19056054"/>
            <a:gd name="adj5" fmla="val 606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C0ECB0B-012D-4E96-A0BB-4C6BCDF8D621}">
      <dsp:nvSpPr>
        <dsp:cNvPr id="0" name=""/>
        <dsp:cNvSpPr/>
      </dsp:nvSpPr>
      <dsp:spPr>
        <a:xfrm rot="20358017">
          <a:off x="4019322" y="1924440"/>
          <a:ext cx="1017984" cy="10179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l-GR" sz="2000" kern="1200" dirty="0" smtClean="0"/>
            <a:t>απόφαση</a:t>
          </a:r>
          <a:endParaRPr lang="el-GR" sz="2000" kern="1200" dirty="0"/>
        </a:p>
      </dsp:txBody>
      <dsp:txXfrm>
        <a:off x="4019322" y="1924440"/>
        <a:ext cx="1017984" cy="1017984"/>
      </dsp:txXfrm>
    </dsp:sp>
    <dsp:sp modelId="{C1878157-4E7B-41EA-A9EA-0FFEA326797E}">
      <dsp:nvSpPr>
        <dsp:cNvPr id="0" name=""/>
        <dsp:cNvSpPr/>
      </dsp:nvSpPr>
      <dsp:spPr>
        <a:xfrm>
          <a:off x="1007130" y="207"/>
          <a:ext cx="3819169" cy="3819169"/>
        </a:xfrm>
        <a:prstGeom prst="circularArrow">
          <a:avLst>
            <a:gd name="adj1" fmla="val 5198"/>
            <a:gd name="adj2" fmla="val 335730"/>
            <a:gd name="adj3" fmla="val 4015471"/>
            <a:gd name="adj4" fmla="val 2252723"/>
            <a:gd name="adj5" fmla="val 606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3CD655A-882E-4D29-ADFC-E402050B8968}">
      <dsp:nvSpPr>
        <dsp:cNvPr id="0" name=""/>
        <dsp:cNvSpPr/>
      </dsp:nvSpPr>
      <dsp:spPr>
        <a:xfrm>
          <a:off x="2407723" y="3095335"/>
          <a:ext cx="1017984" cy="10179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l-GR" sz="2000" kern="1200" dirty="0" smtClean="0"/>
            <a:t>δράση</a:t>
          </a:r>
          <a:endParaRPr lang="el-GR" sz="2000" kern="1200" dirty="0"/>
        </a:p>
      </dsp:txBody>
      <dsp:txXfrm>
        <a:off x="2407723" y="3095335"/>
        <a:ext cx="1017984" cy="1017984"/>
      </dsp:txXfrm>
    </dsp:sp>
    <dsp:sp modelId="{F8DA358C-6CE4-493E-96BE-BF563C23C488}">
      <dsp:nvSpPr>
        <dsp:cNvPr id="0" name=""/>
        <dsp:cNvSpPr/>
      </dsp:nvSpPr>
      <dsp:spPr>
        <a:xfrm>
          <a:off x="1007130" y="207"/>
          <a:ext cx="3819169" cy="3819169"/>
        </a:xfrm>
        <a:prstGeom prst="circularArrow">
          <a:avLst>
            <a:gd name="adj1" fmla="val 5198"/>
            <a:gd name="adj2" fmla="val 335730"/>
            <a:gd name="adj3" fmla="val 8211547"/>
            <a:gd name="adj4" fmla="val 6448799"/>
            <a:gd name="adj5" fmla="val 606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69EC670-2576-45CB-9D86-D3E16A3DC6A8}">
      <dsp:nvSpPr>
        <dsp:cNvPr id="0" name=""/>
        <dsp:cNvSpPr/>
      </dsp:nvSpPr>
      <dsp:spPr>
        <a:xfrm rot="20621282">
          <a:off x="449093" y="1924440"/>
          <a:ext cx="1712046" cy="10179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l-GR" sz="2000" kern="1200" dirty="0" smtClean="0"/>
            <a:t>συντήρηση</a:t>
          </a:r>
          <a:endParaRPr lang="el-GR" sz="2000" kern="1200" dirty="0"/>
        </a:p>
      </dsp:txBody>
      <dsp:txXfrm>
        <a:off x="449093" y="1924440"/>
        <a:ext cx="1712046" cy="1017984"/>
      </dsp:txXfrm>
    </dsp:sp>
    <dsp:sp modelId="{AA505851-EA66-402D-81A6-A057B997CE17}">
      <dsp:nvSpPr>
        <dsp:cNvPr id="0" name=""/>
        <dsp:cNvSpPr/>
      </dsp:nvSpPr>
      <dsp:spPr>
        <a:xfrm>
          <a:off x="1007130" y="207"/>
          <a:ext cx="3819169" cy="3819169"/>
        </a:xfrm>
        <a:prstGeom prst="circularArrow">
          <a:avLst>
            <a:gd name="adj1" fmla="val 5198"/>
            <a:gd name="adj2" fmla="val 335730"/>
            <a:gd name="adj3" fmla="val 12298684"/>
            <a:gd name="adj4" fmla="val 10770283"/>
            <a:gd name="adj5" fmla="val 606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5C9C23B-E2ED-4869-9349-F43D4C68D895}">
      <dsp:nvSpPr>
        <dsp:cNvPr id="0" name=""/>
        <dsp:cNvSpPr/>
      </dsp:nvSpPr>
      <dsp:spPr>
        <a:xfrm rot="21208005">
          <a:off x="1411700" y="29892"/>
          <a:ext cx="1017984" cy="10179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l-GR" sz="1800" kern="1200" dirty="0" smtClean="0"/>
            <a:t>αδιαφορία</a:t>
          </a:r>
          <a:endParaRPr lang="el-GR" sz="1800" kern="1200" dirty="0"/>
        </a:p>
      </dsp:txBody>
      <dsp:txXfrm>
        <a:off x="1411700" y="29892"/>
        <a:ext cx="1017984" cy="1017984"/>
      </dsp:txXfrm>
    </dsp:sp>
    <dsp:sp modelId="{AD950E7F-53E0-4F3E-9967-8E95A84A7467}">
      <dsp:nvSpPr>
        <dsp:cNvPr id="0" name=""/>
        <dsp:cNvSpPr/>
      </dsp:nvSpPr>
      <dsp:spPr>
        <a:xfrm>
          <a:off x="1007130" y="207"/>
          <a:ext cx="3819169" cy="3819169"/>
        </a:xfrm>
        <a:prstGeom prst="circularArrow">
          <a:avLst>
            <a:gd name="adj1" fmla="val 5198"/>
            <a:gd name="adj2" fmla="val 335730"/>
            <a:gd name="adj3" fmla="val 17022871"/>
            <a:gd name="adj4" fmla="val 15197813"/>
            <a:gd name="adj5" fmla="val 606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84871" cy="502676"/>
          </a:xfrm>
          <a:prstGeom prst="rect">
            <a:avLst/>
          </a:prstGeom>
        </p:spPr>
        <p:txBody>
          <a:bodyPr vert="horz" lIns="96606" tIns="48303" rIns="96606" bIns="48303" rtlCol="0"/>
          <a:lstStyle>
            <a:lvl1pPr algn="l">
              <a:defRPr sz="1300"/>
            </a:lvl1pPr>
          </a:lstStyle>
          <a:p>
            <a:endParaRPr lang="el-GR"/>
          </a:p>
        </p:txBody>
      </p:sp>
      <p:sp>
        <p:nvSpPr>
          <p:cNvPr id="3" name="Θέση ημερομηνίας 2"/>
          <p:cNvSpPr>
            <a:spLocks noGrp="1"/>
          </p:cNvSpPr>
          <p:nvPr>
            <p:ph type="dt" sz="quarter" idx="1"/>
          </p:nvPr>
        </p:nvSpPr>
        <p:spPr>
          <a:xfrm>
            <a:off x="3901698" y="0"/>
            <a:ext cx="2984871" cy="502676"/>
          </a:xfrm>
          <a:prstGeom prst="rect">
            <a:avLst/>
          </a:prstGeom>
        </p:spPr>
        <p:txBody>
          <a:bodyPr vert="horz" lIns="96606" tIns="48303" rIns="96606" bIns="48303" rtlCol="0"/>
          <a:lstStyle>
            <a:lvl1pPr algn="r">
              <a:defRPr sz="1300"/>
            </a:lvl1pPr>
          </a:lstStyle>
          <a:p>
            <a:fld id="{6E810C5F-7044-4CB9-8A2F-522E367C0F9A}" type="datetimeFigureOut">
              <a:rPr lang="el-GR" smtClean="0"/>
              <a:t>29/1/2019</a:t>
            </a:fld>
            <a:endParaRPr lang="el-GR"/>
          </a:p>
        </p:txBody>
      </p:sp>
      <p:sp>
        <p:nvSpPr>
          <p:cNvPr id="4" name="Θέση υποσέλιδου 3"/>
          <p:cNvSpPr>
            <a:spLocks noGrp="1"/>
          </p:cNvSpPr>
          <p:nvPr>
            <p:ph type="ftr" sz="quarter" idx="2"/>
          </p:nvPr>
        </p:nvSpPr>
        <p:spPr>
          <a:xfrm>
            <a:off x="0" y="9516039"/>
            <a:ext cx="2984871" cy="502674"/>
          </a:xfrm>
          <a:prstGeom prst="rect">
            <a:avLst/>
          </a:prstGeom>
        </p:spPr>
        <p:txBody>
          <a:bodyPr vert="horz" lIns="96606" tIns="48303" rIns="96606" bIns="48303" rtlCol="0" anchor="b"/>
          <a:lstStyle>
            <a:lvl1pPr algn="l">
              <a:defRPr sz="1300"/>
            </a:lvl1pPr>
          </a:lstStyle>
          <a:p>
            <a:endParaRPr lang="el-GR"/>
          </a:p>
        </p:txBody>
      </p:sp>
      <p:sp>
        <p:nvSpPr>
          <p:cNvPr id="5" name="Θέση αριθμού διαφάνειας 4"/>
          <p:cNvSpPr>
            <a:spLocks noGrp="1"/>
          </p:cNvSpPr>
          <p:nvPr>
            <p:ph type="sldNum" sz="quarter" idx="3"/>
          </p:nvPr>
        </p:nvSpPr>
        <p:spPr>
          <a:xfrm>
            <a:off x="3901698" y="9516039"/>
            <a:ext cx="2984871" cy="502674"/>
          </a:xfrm>
          <a:prstGeom prst="rect">
            <a:avLst/>
          </a:prstGeom>
        </p:spPr>
        <p:txBody>
          <a:bodyPr vert="horz" lIns="96606" tIns="48303" rIns="96606" bIns="48303" rtlCol="0" anchor="b"/>
          <a:lstStyle>
            <a:lvl1pPr algn="r">
              <a:defRPr sz="1300"/>
            </a:lvl1pPr>
          </a:lstStyle>
          <a:p>
            <a:fld id="{48044C4A-B4D1-43EB-A158-E472A4DE4F40}" type="slidenum">
              <a:rPr lang="el-GR" smtClean="0"/>
              <a:t>‹#›</a:t>
            </a:fld>
            <a:endParaRPr lang="el-GR"/>
          </a:p>
        </p:txBody>
      </p:sp>
    </p:spTree>
    <p:extLst>
      <p:ext uri="{BB962C8B-B14F-4D97-AF65-F5344CB8AC3E}">
        <p14:creationId xmlns:p14="http://schemas.microsoft.com/office/powerpoint/2010/main" val="14577648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84871" cy="500936"/>
          </a:xfrm>
          <a:prstGeom prst="rect">
            <a:avLst/>
          </a:prstGeom>
        </p:spPr>
        <p:txBody>
          <a:bodyPr vert="horz" lIns="96606" tIns="48303" rIns="96606" bIns="48303" rtlCol="0"/>
          <a:lstStyle>
            <a:lvl1pPr algn="l">
              <a:defRPr sz="1300"/>
            </a:lvl1pPr>
          </a:lstStyle>
          <a:p>
            <a:endParaRPr lang="el-GR"/>
          </a:p>
        </p:txBody>
      </p:sp>
      <p:sp>
        <p:nvSpPr>
          <p:cNvPr id="3" name="Θέση ημερομηνίας 2"/>
          <p:cNvSpPr>
            <a:spLocks noGrp="1"/>
          </p:cNvSpPr>
          <p:nvPr>
            <p:ph type="dt" idx="1"/>
          </p:nvPr>
        </p:nvSpPr>
        <p:spPr>
          <a:xfrm>
            <a:off x="3901698" y="0"/>
            <a:ext cx="2984871" cy="500936"/>
          </a:xfrm>
          <a:prstGeom prst="rect">
            <a:avLst/>
          </a:prstGeom>
        </p:spPr>
        <p:txBody>
          <a:bodyPr vert="horz" lIns="96606" tIns="48303" rIns="96606" bIns="48303" rtlCol="0"/>
          <a:lstStyle>
            <a:lvl1pPr algn="r">
              <a:defRPr sz="1300"/>
            </a:lvl1pPr>
          </a:lstStyle>
          <a:p>
            <a:fld id="{0660F3B9-66D9-4B70-8593-B0A0929B4460}" type="datetimeFigureOut">
              <a:rPr lang="el-GR" smtClean="0"/>
              <a:t>29/1/2019</a:t>
            </a:fld>
            <a:endParaRPr lang="el-GR"/>
          </a:p>
        </p:txBody>
      </p:sp>
      <p:sp>
        <p:nvSpPr>
          <p:cNvPr id="4" name="Θέση εικόνας διαφάνειας 3"/>
          <p:cNvSpPr>
            <a:spLocks noGrp="1" noRot="1" noChangeAspect="1"/>
          </p:cNvSpPr>
          <p:nvPr>
            <p:ph type="sldImg" idx="2"/>
          </p:nvPr>
        </p:nvSpPr>
        <p:spPr>
          <a:xfrm>
            <a:off x="939800" y="750888"/>
            <a:ext cx="5008563" cy="3757612"/>
          </a:xfrm>
          <a:prstGeom prst="rect">
            <a:avLst/>
          </a:prstGeom>
          <a:noFill/>
          <a:ln w="12700">
            <a:solidFill>
              <a:prstClr val="black"/>
            </a:solidFill>
          </a:ln>
        </p:spPr>
        <p:txBody>
          <a:bodyPr vert="horz" lIns="96606" tIns="48303" rIns="96606" bIns="48303" rtlCol="0" anchor="ctr"/>
          <a:lstStyle/>
          <a:p>
            <a:endParaRPr lang="el-GR"/>
          </a:p>
        </p:txBody>
      </p:sp>
      <p:sp>
        <p:nvSpPr>
          <p:cNvPr id="5" name="Θέση σημειώσεων 4"/>
          <p:cNvSpPr>
            <a:spLocks noGrp="1"/>
          </p:cNvSpPr>
          <p:nvPr>
            <p:ph type="body" sz="quarter" idx="3"/>
          </p:nvPr>
        </p:nvSpPr>
        <p:spPr>
          <a:xfrm>
            <a:off x="688817" y="4758889"/>
            <a:ext cx="5510530" cy="4508421"/>
          </a:xfrm>
          <a:prstGeom prst="rect">
            <a:avLst/>
          </a:prstGeom>
        </p:spPr>
        <p:txBody>
          <a:bodyPr vert="horz" lIns="96606" tIns="48303" rIns="96606" bIns="48303"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9516038"/>
            <a:ext cx="2984871" cy="500936"/>
          </a:xfrm>
          <a:prstGeom prst="rect">
            <a:avLst/>
          </a:prstGeom>
        </p:spPr>
        <p:txBody>
          <a:bodyPr vert="horz" lIns="96606" tIns="48303" rIns="96606" bIns="48303" rtlCol="0" anchor="b"/>
          <a:lstStyle>
            <a:lvl1pPr algn="l">
              <a:defRPr sz="1300"/>
            </a:lvl1pPr>
          </a:lstStyle>
          <a:p>
            <a:endParaRPr lang="el-GR"/>
          </a:p>
        </p:txBody>
      </p:sp>
      <p:sp>
        <p:nvSpPr>
          <p:cNvPr id="7" name="Θέση αριθμού διαφάνειας 6"/>
          <p:cNvSpPr>
            <a:spLocks noGrp="1"/>
          </p:cNvSpPr>
          <p:nvPr>
            <p:ph type="sldNum" sz="quarter" idx="5"/>
          </p:nvPr>
        </p:nvSpPr>
        <p:spPr>
          <a:xfrm>
            <a:off x="3901698" y="9516038"/>
            <a:ext cx="2984871" cy="500936"/>
          </a:xfrm>
          <a:prstGeom prst="rect">
            <a:avLst/>
          </a:prstGeom>
        </p:spPr>
        <p:txBody>
          <a:bodyPr vert="horz" lIns="96606" tIns="48303" rIns="96606" bIns="48303" rtlCol="0" anchor="b"/>
          <a:lstStyle>
            <a:lvl1pPr algn="r">
              <a:defRPr sz="1300"/>
            </a:lvl1pPr>
          </a:lstStyle>
          <a:p>
            <a:fld id="{F69ED790-86E4-4215-B5DC-F722D601BCB5}" type="slidenum">
              <a:rPr lang="el-GR" smtClean="0"/>
              <a:t>‹#›</a:t>
            </a:fld>
            <a:endParaRPr lang="el-GR"/>
          </a:p>
        </p:txBody>
      </p:sp>
    </p:spTree>
    <p:extLst>
      <p:ext uri="{BB962C8B-B14F-4D97-AF65-F5344CB8AC3E}">
        <p14:creationId xmlns:p14="http://schemas.microsoft.com/office/powerpoint/2010/main" val="25040749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1"/>
      </p:bgRef>
    </p:bg>
    <p:spTree>
      <p:nvGrpSpPr>
        <p:cNvPr id="1" name=""/>
        <p:cNvGrpSpPr/>
        <p:nvPr/>
      </p:nvGrpSpPr>
      <p:grpSpPr>
        <a:xfrm>
          <a:off x="0" y="0"/>
          <a:ext cx="0" cy="0"/>
          <a:chOff x="0" y="0"/>
          <a:chExt cx="0" cy="0"/>
        </a:xfrm>
      </p:grpSpPr>
      <p:sp>
        <p:nvSpPr>
          <p:cNvPr id="8" name="Τίτλος 7"/>
          <p:cNvSpPr>
            <a:spLocks noGrp="1"/>
          </p:cNvSpPr>
          <p:nvPr>
            <p:ph type="ctrTitle"/>
          </p:nvPr>
        </p:nvSpPr>
        <p:spPr>
          <a:xfrm>
            <a:off x="2286000" y="3124200"/>
            <a:ext cx="6172200" cy="1894362"/>
          </a:xfrm>
        </p:spPr>
        <p:txBody>
          <a:bodyPr/>
          <a:lstStyle>
            <a:lvl1pPr>
              <a:defRPr b="1"/>
            </a:lvl1pPr>
          </a:lstStyle>
          <a:p>
            <a:r>
              <a:rPr kumimoji="0" lang="el-GR" smtClean="0"/>
              <a:t>Στυλ κύριου τίτλου</a:t>
            </a:r>
            <a:endParaRPr kumimoji="0" lang="en-US"/>
          </a:p>
        </p:txBody>
      </p:sp>
      <p:sp>
        <p:nvSpPr>
          <p:cNvPr id="9" name="Υπότιτλος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28" name="Θέση ημερομηνίας 27"/>
          <p:cNvSpPr>
            <a:spLocks noGrp="1"/>
          </p:cNvSpPr>
          <p:nvPr>
            <p:ph type="dt" sz="half" idx="10"/>
          </p:nvPr>
        </p:nvSpPr>
        <p:spPr bwMode="auto">
          <a:xfrm rot="5400000">
            <a:off x="7764621" y="1174097"/>
            <a:ext cx="2286000" cy="381000"/>
          </a:xfrm>
        </p:spPr>
        <p:txBody>
          <a:bodyPr/>
          <a:lstStyle/>
          <a:p>
            <a:fld id="{02AF9F4B-D383-40DC-860D-5CB3DF37E688}" type="datetimeFigureOut">
              <a:rPr lang="el-GR" smtClean="0"/>
              <a:t>29/1/2019</a:t>
            </a:fld>
            <a:endParaRPr lang="el-GR"/>
          </a:p>
        </p:txBody>
      </p:sp>
      <p:sp>
        <p:nvSpPr>
          <p:cNvPr id="17" name="Θέση υποσέλιδου 16"/>
          <p:cNvSpPr>
            <a:spLocks noGrp="1"/>
          </p:cNvSpPr>
          <p:nvPr>
            <p:ph type="ftr" sz="quarter" idx="11"/>
          </p:nvPr>
        </p:nvSpPr>
        <p:spPr bwMode="auto">
          <a:xfrm rot="5400000">
            <a:off x="7077269" y="4181669"/>
            <a:ext cx="3657600" cy="384048"/>
          </a:xfrm>
        </p:spPr>
        <p:txBody>
          <a:bodyPr/>
          <a:lstStyle/>
          <a:p>
            <a:endParaRPr lang="el-GR"/>
          </a:p>
        </p:txBody>
      </p:sp>
      <p:sp>
        <p:nvSpPr>
          <p:cNvPr id="10" name="Ορθογώνιο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Ορθογώνιο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Ορθογώνιο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Ορθογώνιο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Ευθεία γραμμή σύνδεσης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Ευθεία γραμμή σύνδεσης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Ευθεία γραμμή σύνδεσης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Ευθεία γραμμή σύνδεσης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Ευθεία γραμμή σύνδεσης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Ευθεία γραμμή σύνδεσης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Ορθογώνιο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Έλλειψη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Έλλειψη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Έλλειψη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Έλλειψη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Έλλειψη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Θέση αριθμού διαφάνειας 28"/>
          <p:cNvSpPr>
            <a:spLocks noGrp="1"/>
          </p:cNvSpPr>
          <p:nvPr>
            <p:ph type="sldNum" sz="quarter" idx="12"/>
          </p:nvPr>
        </p:nvSpPr>
        <p:spPr bwMode="auto">
          <a:xfrm>
            <a:off x="1325544" y="4928702"/>
            <a:ext cx="609600" cy="517524"/>
          </a:xfrm>
        </p:spPr>
        <p:txBody>
          <a:bodyPr/>
          <a:lstStyle/>
          <a:p>
            <a:fld id="{18363598-9EFA-41C7-97DA-65F93606E2B0}" type="slidenum">
              <a:rPr lang="el-GR" smtClean="0"/>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02AF9F4B-D383-40DC-860D-5CB3DF37E688}" type="datetimeFigureOut">
              <a:rPr lang="el-GR" smtClean="0"/>
              <a:t>29/1/2019</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8363598-9EFA-41C7-97DA-65F93606E2B0}"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9"/>
            <a:ext cx="1676400" cy="5851525"/>
          </a:xfrm>
        </p:spPr>
        <p:txBody>
          <a:bodyPr vert="eaVer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02AF9F4B-D383-40DC-860D-5CB3DF37E688}" type="datetimeFigureOut">
              <a:rPr lang="el-GR" smtClean="0"/>
              <a:t>29/1/2019</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8363598-9EFA-41C7-97DA-65F93606E2B0}"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8" name="Θέση περιεχομένου 7"/>
          <p:cNvSpPr>
            <a:spLocks noGrp="1"/>
          </p:cNvSpPr>
          <p:nvPr>
            <p:ph sz="quarter" idx="1"/>
          </p:nvPr>
        </p:nvSpPr>
        <p:spPr>
          <a:xfrm>
            <a:off x="457200" y="1600200"/>
            <a:ext cx="7467600" cy="4873752"/>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Θέση ημερομηνίας 6"/>
          <p:cNvSpPr>
            <a:spLocks noGrp="1"/>
          </p:cNvSpPr>
          <p:nvPr>
            <p:ph type="dt" sz="half" idx="14"/>
          </p:nvPr>
        </p:nvSpPr>
        <p:spPr/>
        <p:txBody>
          <a:bodyPr rtlCol="0"/>
          <a:lstStyle/>
          <a:p>
            <a:fld id="{02AF9F4B-D383-40DC-860D-5CB3DF37E688}" type="datetimeFigureOut">
              <a:rPr lang="el-GR" smtClean="0"/>
              <a:t>29/1/2019</a:t>
            </a:fld>
            <a:endParaRPr lang="el-GR"/>
          </a:p>
        </p:txBody>
      </p:sp>
      <p:sp>
        <p:nvSpPr>
          <p:cNvPr id="9" name="Θέση αριθμού διαφάνειας 8"/>
          <p:cNvSpPr>
            <a:spLocks noGrp="1"/>
          </p:cNvSpPr>
          <p:nvPr>
            <p:ph type="sldNum" sz="quarter" idx="15"/>
          </p:nvPr>
        </p:nvSpPr>
        <p:spPr/>
        <p:txBody>
          <a:bodyPr rtlCol="0"/>
          <a:lstStyle/>
          <a:p>
            <a:fld id="{18363598-9EFA-41C7-97DA-65F93606E2B0}" type="slidenum">
              <a:rPr lang="el-GR" smtClean="0"/>
              <a:t>‹#›</a:t>
            </a:fld>
            <a:endParaRPr lang="el-GR"/>
          </a:p>
        </p:txBody>
      </p:sp>
      <p:sp>
        <p:nvSpPr>
          <p:cNvPr id="10" name="Θέση υποσέλιδου 9"/>
          <p:cNvSpPr>
            <a:spLocks noGrp="1"/>
          </p:cNvSpPr>
          <p:nvPr>
            <p:ph type="ftr" sz="quarter" idx="16"/>
          </p:nvPr>
        </p:nvSpPr>
        <p:spPr/>
        <p:txBody>
          <a:bodyPr rtlCol="0"/>
          <a:lstStyle/>
          <a:p>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2286000" y="2895600"/>
            <a:ext cx="6172200" cy="2053590"/>
          </a:xfrm>
        </p:spPr>
        <p:txBody>
          <a:bodyPr/>
          <a:lstStyle>
            <a:lvl1pPr algn="l">
              <a:buNone/>
              <a:defRPr sz="3000" b="1" cap="small" baseline="0"/>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Θέση ημερομηνίας 3"/>
          <p:cNvSpPr>
            <a:spLocks noGrp="1"/>
          </p:cNvSpPr>
          <p:nvPr>
            <p:ph type="dt" sz="half" idx="10"/>
          </p:nvPr>
        </p:nvSpPr>
        <p:spPr bwMode="auto">
          <a:xfrm rot="5400000">
            <a:off x="7763256" y="1170432"/>
            <a:ext cx="2286000" cy="381000"/>
          </a:xfrm>
        </p:spPr>
        <p:txBody>
          <a:bodyPr/>
          <a:lstStyle/>
          <a:p>
            <a:fld id="{02AF9F4B-D383-40DC-860D-5CB3DF37E688}" type="datetimeFigureOut">
              <a:rPr lang="el-GR" smtClean="0"/>
              <a:t>29/1/2019</a:t>
            </a:fld>
            <a:endParaRPr lang="el-GR"/>
          </a:p>
        </p:txBody>
      </p:sp>
      <p:sp>
        <p:nvSpPr>
          <p:cNvPr id="5" name="Θέση υποσέλιδου 4"/>
          <p:cNvSpPr>
            <a:spLocks noGrp="1"/>
          </p:cNvSpPr>
          <p:nvPr>
            <p:ph type="ftr" sz="quarter" idx="11"/>
          </p:nvPr>
        </p:nvSpPr>
        <p:spPr bwMode="auto">
          <a:xfrm rot="5400000">
            <a:off x="7077456" y="4178808"/>
            <a:ext cx="3657600" cy="384048"/>
          </a:xfrm>
        </p:spPr>
        <p:txBody>
          <a:bodyPr/>
          <a:lstStyle/>
          <a:p>
            <a:endParaRPr lang="el-GR"/>
          </a:p>
        </p:txBody>
      </p:sp>
      <p:sp>
        <p:nvSpPr>
          <p:cNvPr id="9" name="Ορθογώνιο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Ορθογώνιο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Ορθογώνιο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Ορθογώνιο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Ευθεία γραμμή σύνδεσης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Ευθεία γραμμή σύνδεσης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Ευθεία γραμμή σύνδεσης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Ευθεία γραμμή σύνδεσης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Ευθεία γραμμή σύνδεσης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Ορθογώνιο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Έλλειψη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Έλλειψη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Έλλειψη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Έλλειψη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Έλλειψη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Ευθεία γραμμή σύνδεσης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Θέση αριθμού διαφάνειας 5"/>
          <p:cNvSpPr>
            <a:spLocks noGrp="1"/>
          </p:cNvSpPr>
          <p:nvPr>
            <p:ph type="sldNum" sz="quarter" idx="12"/>
          </p:nvPr>
        </p:nvSpPr>
        <p:spPr bwMode="auto">
          <a:xfrm>
            <a:off x="1340616" y="4928702"/>
            <a:ext cx="609600" cy="517524"/>
          </a:xfrm>
        </p:spPr>
        <p:txBody>
          <a:bodyPr/>
          <a:lstStyle/>
          <a:p>
            <a:fld id="{18363598-9EFA-41C7-97DA-65F93606E2B0}"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5" name="Θέση ημερομηνίας 4"/>
          <p:cNvSpPr>
            <a:spLocks noGrp="1"/>
          </p:cNvSpPr>
          <p:nvPr>
            <p:ph type="dt" sz="half" idx="10"/>
          </p:nvPr>
        </p:nvSpPr>
        <p:spPr/>
        <p:txBody>
          <a:bodyPr/>
          <a:lstStyle/>
          <a:p>
            <a:fld id="{02AF9F4B-D383-40DC-860D-5CB3DF37E688}" type="datetimeFigureOut">
              <a:rPr lang="el-GR" smtClean="0"/>
              <a:t>29/1/2019</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18363598-9EFA-41C7-97DA-65F93606E2B0}" type="slidenum">
              <a:rPr lang="el-GR" smtClean="0"/>
              <a:t>‹#›</a:t>
            </a:fld>
            <a:endParaRPr lang="el-GR"/>
          </a:p>
        </p:txBody>
      </p:sp>
      <p:sp>
        <p:nvSpPr>
          <p:cNvPr id="9" name="Θέση περιεχομένου 8"/>
          <p:cNvSpPr>
            <a:spLocks noGrp="1"/>
          </p:cNvSpPr>
          <p:nvPr>
            <p:ph sz="quarter" idx="1"/>
          </p:nvPr>
        </p:nvSpPr>
        <p:spPr>
          <a:xfrm>
            <a:off x="457200" y="1600200"/>
            <a:ext cx="3657600"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Θέση περιεχομένου 10"/>
          <p:cNvSpPr>
            <a:spLocks noGrp="1"/>
          </p:cNvSpPr>
          <p:nvPr>
            <p:ph sz="quarter" idx="2"/>
          </p:nvPr>
        </p:nvSpPr>
        <p:spPr>
          <a:xfrm>
            <a:off x="4270248" y="1600200"/>
            <a:ext cx="3657600"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7543800" cy="1143000"/>
          </a:xfrm>
        </p:spPr>
        <p:txBody>
          <a:bodyPr anchor="b"/>
          <a:lstStyle>
            <a:lvl1pPr>
              <a:defRPr/>
            </a:lvl1pPr>
          </a:lstStyle>
          <a:p>
            <a:r>
              <a:rPr kumimoji="0" lang="el-GR" smtClean="0"/>
              <a:t>Στυλ κύριου τίτλου</a:t>
            </a:r>
            <a:endParaRPr kumimoji="0" lang="en-US"/>
          </a:p>
        </p:txBody>
      </p:sp>
      <p:sp>
        <p:nvSpPr>
          <p:cNvPr id="7" name="Θέση ημερομηνίας 6"/>
          <p:cNvSpPr>
            <a:spLocks noGrp="1"/>
          </p:cNvSpPr>
          <p:nvPr>
            <p:ph type="dt" sz="half" idx="10"/>
          </p:nvPr>
        </p:nvSpPr>
        <p:spPr/>
        <p:txBody>
          <a:bodyPr/>
          <a:lstStyle/>
          <a:p>
            <a:fld id="{02AF9F4B-D383-40DC-860D-5CB3DF37E688}" type="datetimeFigureOut">
              <a:rPr lang="el-GR" smtClean="0"/>
              <a:t>29/1/2019</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18363598-9EFA-41C7-97DA-65F93606E2B0}" type="slidenum">
              <a:rPr lang="el-GR" smtClean="0"/>
              <a:t>‹#›</a:t>
            </a:fld>
            <a:endParaRPr lang="el-GR"/>
          </a:p>
        </p:txBody>
      </p:sp>
      <p:sp>
        <p:nvSpPr>
          <p:cNvPr id="11" name="Θέση περιεχομένου 10"/>
          <p:cNvSpPr>
            <a:spLocks noGrp="1"/>
          </p:cNvSpPr>
          <p:nvPr>
            <p:ph sz="quarter" idx="2"/>
          </p:nvPr>
        </p:nvSpPr>
        <p:spPr>
          <a:xfrm>
            <a:off x="457200" y="2362200"/>
            <a:ext cx="3657600" cy="38862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Θέση περιεχομένου 12"/>
          <p:cNvSpPr>
            <a:spLocks noGrp="1"/>
          </p:cNvSpPr>
          <p:nvPr>
            <p:ph sz="quarter" idx="4"/>
          </p:nvPr>
        </p:nvSpPr>
        <p:spPr>
          <a:xfrm>
            <a:off x="4371975" y="2362200"/>
            <a:ext cx="3657600" cy="38862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2" name="Θέση κειμένου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l-GR" smtClean="0"/>
              <a:t>Στυλ υποδείγματος κειμένου</a:t>
            </a:r>
          </a:p>
        </p:txBody>
      </p:sp>
      <p:sp>
        <p:nvSpPr>
          <p:cNvPr id="14" name="Θέση κειμένου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l-GR" smtClean="0"/>
              <a:t>Στυλ υποδείγματος κειμένου</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6" name="Θέση ημερομηνίας 5"/>
          <p:cNvSpPr>
            <a:spLocks noGrp="1"/>
          </p:cNvSpPr>
          <p:nvPr>
            <p:ph type="dt" sz="half" idx="10"/>
          </p:nvPr>
        </p:nvSpPr>
        <p:spPr/>
        <p:txBody>
          <a:bodyPr rtlCol="0"/>
          <a:lstStyle/>
          <a:p>
            <a:fld id="{02AF9F4B-D383-40DC-860D-5CB3DF37E688}" type="datetimeFigureOut">
              <a:rPr lang="el-GR" smtClean="0"/>
              <a:t>29/1/2019</a:t>
            </a:fld>
            <a:endParaRPr lang="el-GR"/>
          </a:p>
        </p:txBody>
      </p:sp>
      <p:sp>
        <p:nvSpPr>
          <p:cNvPr id="7" name="Θέση αριθμού διαφάνειας 6"/>
          <p:cNvSpPr>
            <a:spLocks noGrp="1"/>
          </p:cNvSpPr>
          <p:nvPr>
            <p:ph type="sldNum" sz="quarter" idx="11"/>
          </p:nvPr>
        </p:nvSpPr>
        <p:spPr/>
        <p:txBody>
          <a:bodyPr rtlCol="0"/>
          <a:lstStyle/>
          <a:p>
            <a:fld id="{18363598-9EFA-41C7-97DA-65F93606E2B0}" type="slidenum">
              <a:rPr lang="el-GR" smtClean="0"/>
              <a:t>‹#›</a:t>
            </a:fld>
            <a:endParaRPr lang="el-GR"/>
          </a:p>
        </p:txBody>
      </p:sp>
      <p:sp>
        <p:nvSpPr>
          <p:cNvPr id="8" name="Θέση υποσέλιδου 7"/>
          <p:cNvSpPr>
            <a:spLocks noGrp="1"/>
          </p:cNvSpPr>
          <p:nvPr>
            <p:ph type="ftr" sz="quarter" idx="12"/>
          </p:nvPr>
        </p:nvSpPr>
        <p:spPr/>
        <p:txBody>
          <a:bodyPr rtlCol="0"/>
          <a:lstStyle/>
          <a:p>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02AF9F4B-D383-40DC-860D-5CB3DF37E688}" type="datetimeFigureOut">
              <a:rPr lang="el-GR" smtClean="0"/>
              <a:t>29/1/2019</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18363598-9EFA-41C7-97DA-65F93606E2B0}"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1">
        <a:schemeClr val="bg1"/>
      </p:bgRef>
    </p:bg>
    <p:spTree>
      <p:nvGrpSpPr>
        <p:cNvPr id="1" name=""/>
        <p:cNvGrpSpPr/>
        <p:nvPr/>
      </p:nvGrpSpPr>
      <p:grpSpPr>
        <a:xfrm>
          <a:off x="0" y="0"/>
          <a:ext cx="0" cy="0"/>
          <a:chOff x="0" y="0"/>
          <a:chExt cx="0" cy="0"/>
        </a:xfrm>
      </p:grpSpPr>
      <p:sp>
        <p:nvSpPr>
          <p:cNvPr id="10" name="Ευθεία γραμμή σύνδεσης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Τίτλος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l-GR" smtClean="0"/>
              <a:t>Στυλ κύριου τίτλου</a:t>
            </a:r>
            <a:endParaRPr kumimoji="0" lang="en-US"/>
          </a:p>
        </p:txBody>
      </p:sp>
      <p:sp>
        <p:nvSpPr>
          <p:cNvPr id="3" name="Θέση κειμένου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8" name="Ευθεία γραμμή σύνδεσης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Ευθεία γραμμή σύνδεσης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Ευθεία γραμμή σύνδεσης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Ορθογώνιο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Ευθεία γραμμή σύνδεσης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Έλλειψη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Θέση περιεχομένου 17"/>
          <p:cNvSpPr>
            <a:spLocks noGrp="1"/>
          </p:cNvSpPr>
          <p:nvPr>
            <p:ph sz="quarter" idx="1"/>
          </p:nvPr>
        </p:nvSpPr>
        <p:spPr>
          <a:xfrm>
            <a:off x="304800" y="274320"/>
            <a:ext cx="5638800" cy="6327648"/>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1" name="Θέση ημερομηνίας 20"/>
          <p:cNvSpPr>
            <a:spLocks noGrp="1"/>
          </p:cNvSpPr>
          <p:nvPr>
            <p:ph type="dt" sz="half" idx="14"/>
          </p:nvPr>
        </p:nvSpPr>
        <p:spPr/>
        <p:txBody>
          <a:bodyPr rtlCol="0"/>
          <a:lstStyle/>
          <a:p>
            <a:fld id="{02AF9F4B-D383-40DC-860D-5CB3DF37E688}" type="datetimeFigureOut">
              <a:rPr lang="el-GR" smtClean="0"/>
              <a:t>29/1/2019</a:t>
            </a:fld>
            <a:endParaRPr lang="el-GR"/>
          </a:p>
        </p:txBody>
      </p:sp>
      <p:sp>
        <p:nvSpPr>
          <p:cNvPr id="22" name="Θέση αριθμού διαφάνειας 21"/>
          <p:cNvSpPr>
            <a:spLocks noGrp="1"/>
          </p:cNvSpPr>
          <p:nvPr>
            <p:ph type="sldNum" sz="quarter" idx="15"/>
          </p:nvPr>
        </p:nvSpPr>
        <p:spPr/>
        <p:txBody>
          <a:bodyPr rtlCol="0"/>
          <a:lstStyle/>
          <a:p>
            <a:fld id="{18363598-9EFA-41C7-97DA-65F93606E2B0}" type="slidenum">
              <a:rPr lang="el-GR" smtClean="0"/>
              <a:t>‹#›</a:t>
            </a:fld>
            <a:endParaRPr lang="el-GR"/>
          </a:p>
        </p:txBody>
      </p:sp>
      <p:sp>
        <p:nvSpPr>
          <p:cNvPr id="23" name="Θέση υποσέλιδου 22"/>
          <p:cNvSpPr>
            <a:spLocks noGrp="1"/>
          </p:cNvSpPr>
          <p:nvPr>
            <p:ph type="ftr" sz="quarter" idx="16"/>
          </p:nvPr>
        </p:nvSpPr>
        <p:spPr/>
        <p:txBody>
          <a:bodyPr rtlCol="0"/>
          <a:lstStyle/>
          <a:p>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Ευθεία γραμμή σύνδεσης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Έλλειψη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Τίτλος 1"/>
          <p:cNvSpPr>
            <a:spLocks noGrp="1"/>
          </p:cNvSpPr>
          <p:nvPr>
            <p:ph type="title"/>
          </p:nvPr>
        </p:nvSpPr>
        <p:spPr>
          <a:xfrm rot="5400000">
            <a:off x="3350133" y="3200400"/>
            <a:ext cx="6309360" cy="457200"/>
          </a:xfrm>
        </p:spPr>
        <p:txBody>
          <a:bodyPr anchor="b"/>
          <a:lstStyle>
            <a:lvl1pPr algn="l">
              <a:buNone/>
              <a:defRPr sz="2000" b="1"/>
            </a:lvl1pPr>
          </a:lstStyle>
          <a:p>
            <a:r>
              <a:rPr kumimoji="0" lang="el-GR" smtClean="0"/>
              <a:t>Στυλ κύριου τίτλου</a:t>
            </a:r>
            <a:endParaRPr kumimoji="0" lang="en-US"/>
          </a:p>
        </p:txBody>
      </p:sp>
      <p:sp>
        <p:nvSpPr>
          <p:cNvPr id="3" name="Θέση εικόνας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l-GR" smtClean="0"/>
              <a:t>Κάντε κλικ στο εικονίδιο για να προσθέσετε μια εικόνα</a:t>
            </a:r>
            <a:endParaRPr kumimoji="0" lang="en-US" dirty="0"/>
          </a:p>
        </p:txBody>
      </p:sp>
      <p:sp>
        <p:nvSpPr>
          <p:cNvPr id="4" name="Θέση κειμένου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10" name="Ευθεία γραμμή σύνδεσης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Ορθογώνιο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Ευθεία γραμμή σύνδεσης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Ευθεία γραμμή σύνδεσης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Ευθεία γραμμή σύνδεσης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Θέση ημερομηνίας 16"/>
          <p:cNvSpPr>
            <a:spLocks noGrp="1"/>
          </p:cNvSpPr>
          <p:nvPr>
            <p:ph type="dt" sz="half" idx="10"/>
          </p:nvPr>
        </p:nvSpPr>
        <p:spPr/>
        <p:txBody>
          <a:bodyPr rtlCol="0"/>
          <a:lstStyle/>
          <a:p>
            <a:fld id="{02AF9F4B-D383-40DC-860D-5CB3DF37E688}" type="datetimeFigureOut">
              <a:rPr lang="el-GR" smtClean="0"/>
              <a:t>29/1/2019</a:t>
            </a:fld>
            <a:endParaRPr lang="el-GR"/>
          </a:p>
        </p:txBody>
      </p:sp>
      <p:sp>
        <p:nvSpPr>
          <p:cNvPr id="18" name="Θέση αριθμού διαφάνειας 17"/>
          <p:cNvSpPr>
            <a:spLocks noGrp="1"/>
          </p:cNvSpPr>
          <p:nvPr>
            <p:ph type="sldNum" sz="quarter" idx="11"/>
          </p:nvPr>
        </p:nvSpPr>
        <p:spPr/>
        <p:txBody>
          <a:bodyPr rtlCol="0"/>
          <a:lstStyle/>
          <a:p>
            <a:fld id="{18363598-9EFA-41C7-97DA-65F93606E2B0}" type="slidenum">
              <a:rPr lang="el-GR" smtClean="0"/>
              <a:t>‹#›</a:t>
            </a:fld>
            <a:endParaRPr lang="el-GR"/>
          </a:p>
        </p:txBody>
      </p:sp>
      <p:sp>
        <p:nvSpPr>
          <p:cNvPr id="21" name="Θέση υποσέλιδου 20"/>
          <p:cNvSpPr>
            <a:spLocks noGrp="1"/>
          </p:cNvSpPr>
          <p:nvPr>
            <p:ph type="ftr" sz="quarter" idx="12"/>
          </p:nvPr>
        </p:nvSpPr>
        <p:spPr/>
        <p:txBody>
          <a:bodyPr rtlCol="0"/>
          <a:lstStyle/>
          <a:p>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Ευθεία γραμμή σύνδεσης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Θέση τίτλου 21"/>
          <p:cNvSpPr>
            <a:spLocks noGrp="1"/>
          </p:cNvSpPr>
          <p:nvPr>
            <p:ph type="title"/>
          </p:nvPr>
        </p:nvSpPr>
        <p:spPr>
          <a:xfrm>
            <a:off x="457200" y="274638"/>
            <a:ext cx="7467600" cy="1143000"/>
          </a:xfrm>
          <a:prstGeom prst="rect">
            <a:avLst/>
          </a:prstGeom>
        </p:spPr>
        <p:txBody>
          <a:bodyPr vert="horz" anchor="b">
            <a:normAutofit/>
          </a:bodyPr>
          <a:lstStyle/>
          <a:p>
            <a:r>
              <a:rPr kumimoji="0" lang="el-GR" smtClean="0"/>
              <a:t>Στυλ κύριου τίτλου</a:t>
            </a:r>
            <a:endParaRPr kumimoji="0" lang="en-US"/>
          </a:p>
        </p:txBody>
      </p:sp>
      <p:sp>
        <p:nvSpPr>
          <p:cNvPr id="13" name="Θέση κειμένου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Θέση ημερομηνίας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02AF9F4B-D383-40DC-860D-5CB3DF37E688}" type="datetimeFigureOut">
              <a:rPr lang="el-GR" smtClean="0"/>
              <a:t>29/1/2019</a:t>
            </a:fld>
            <a:endParaRPr lang="el-GR"/>
          </a:p>
        </p:txBody>
      </p:sp>
      <p:sp>
        <p:nvSpPr>
          <p:cNvPr id="3" name="Θέση υποσέλιδου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l-GR"/>
          </a:p>
        </p:txBody>
      </p:sp>
      <p:sp>
        <p:nvSpPr>
          <p:cNvPr id="7" name="Ευθεία γραμμή σύνδεσης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Ευθεία γραμμή σύνδεσης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Ορθογώνιο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Ευθεία γραμμή σύνδεσης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Έλλειψη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Θέση αριθμού διαφάνειας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18363598-9EFA-41C7-97DA-65F93606E2B0}"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9.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286000" y="2420888"/>
            <a:ext cx="6172200" cy="1944216"/>
          </a:xfrm>
        </p:spPr>
        <p:txBody>
          <a:bodyPr/>
          <a:lstStyle/>
          <a:p>
            <a:r>
              <a:rPr lang="el-GR" dirty="0" err="1" smtClean="0"/>
              <a:t>Θεραπευτικη</a:t>
            </a:r>
            <a:r>
              <a:rPr lang="el-GR" dirty="0" smtClean="0"/>
              <a:t> </a:t>
            </a:r>
            <a:r>
              <a:rPr lang="el-GR" dirty="0" err="1" smtClean="0"/>
              <a:t>προταση</a:t>
            </a:r>
            <a:r>
              <a:rPr lang="el-GR" dirty="0" smtClean="0"/>
              <a:t> </a:t>
            </a:r>
            <a:br>
              <a:rPr lang="el-GR" dirty="0" smtClean="0"/>
            </a:br>
            <a:r>
              <a:rPr lang="el-GR" dirty="0" err="1" smtClean="0"/>
              <a:t>κεθεα</a:t>
            </a:r>
            <a:r>
              <a:rPr lang="el-GR" dirty="0" smtClean="0"/>
              <a:t> </a:t>
            </a:r>
            <a:r>
              <a:rPr lang="el-GR" dirty="0" err="1" smtClean="0"/>
              <a:t>αλφα</a:t>
            </a:r>
            <a:endParaRPr lang="el-GR" dirty="0"/>
          </a:p>
        </p:txBody>
      </p:sp>
      <p:sp>
        <p:nvSpPr>
          <p:cNvPr id="3" name="Υπότιτλος 2"/>
          <p:cNvSpPr>
            <a:spLocks noGrp="1"/>
          </p:cNvSpPr>
          <p:nvPr>
            <p:ph type="subTitle" idx="1"/>
          </p:nvPr>
        </p:nvSpPr>
        <p:spPr>
          <a:xfrm>
            <a:off x="2339752" y="5013176"/>
            <a:ext cx="6172200" cy="1371600"/>
          </a:xfrm>
        </p:spPr>
        <p:txBody>
          <a:bodyPr>
            <a:normAutofit fontScale="25000" lnSpcReduction="20000"/>
          </a:bodyPr>
          <a:lstStyle/>
          <a:p>
            <a:endParaRPr lang="el-GR" altLang="el-GR" sz="2800" dirty="0" smtClean="0">
              <a:solidFill>
                <a:schemeClr val="accent1"/>
              </a:solidFill>
            </a:endParaRPr>
          </a:p>
          <a:p>
            <a:r>
              <a:rPr lang="el-GR" altLang="el-GR" sz="8600" dirty="0" smtClean="0">
                <a:solidFill>
                  <a:schemeClr val="accent1"/>
                </a:solidFill>
              </a:rPr>
              <a:t>Ελένη </a:t>
            </a:r>
            <a:r>
              <a:rPr lang="el-GR" altLang="el-GR" sz="8600" dirty="0" err="1">
                <a:solidFill>
                  <a:schemeClr val="accent1"/>
                </a:solidFill>
              </a:rPr>
              <a:t>Βοτίκα</a:t>
            </a:r>
            <a:r>
              <a:rPr lang="el-GR" altLang="el-GR" sz="8600" dirty="0">
                <a:solidFill>
                  <a:schemeClr val="accent1"/>
                </a:solidFill>
              </a:rPr>
              <a:t/>
            </a:r>
            <a:br>
              <a:rPr lang="el-GR" altLang="el-GR" sz="8600" dirty="0">
                <a:solidFill>
                  <a:schemeClr val="accent1"/>
                </a:solidFill>
              </a:rPr>
            </a:br>
            <a:r>
              <a:rPr lang="el-GR" altLang="el-GR" sz="8600" dirty="0">
                <a:solidFill>
                  <a:schemeClr val="accent1"/>
                </a:solidFill>
              </a:rPr>
              <a:t>Ψυχολόγος, Οικογενειακή θεραπεύτρια, </a:t>
            </a:r>
            <a:br>
              <a:rPr lang="el-GR" altLang="el-GR" sz="8600" dirty="0">
                <a:solidFill>
                  <a:schemeClr val="accent1"/>
                </a:solidFill>
              </a:rPr>
            </a:br>
            <a:r>
              <a:rPr lang="el-GR" altLang="el-GR" sz="8600" dirty="0">
                <a:solidFill>
                  <a:schemeClr val="accent1"/>
                </a:solidFill>
              </a:rPr>
              <a:t>Σύμβουλος Εξαρτήσεων</a:t>
            </a:r>
            <a:br>
              <a:rPr lang="el-GR" altLang="el-GR" sz="8600" dirty="0">
                <a:solidFill>
                  <a:schemeClr val="accent1"/>
                </a:solidFill>
              </a:rPr>
            </a:br>
            <a:r>
              <a:rPr lang="el-GR" altLang="el-GR" sz="8600" dirty="0">
                <a:solidFill>
                  <a:schemeClr val="accent1"/>
                </a:solidFill>
              </a:rPr>
              <a:t>Υπεύθυνη ΚΕΘΕΑ ΑΛΦΑ</a:t>
            </a:r>
            <a:br>
              <a:rPr lang="el-GR" altLang="el-GR" sz="8600" dirty="0">
                <a:solidFill>
                  <a:schemeClr val="accent1"/>
                </a:solidFill>
              </a:rPr>
            </a:br>
            <a:endParaRPr lang="el-GR" sz="8600" dirty="0"/>
          </a:p>
        </p:txBody>
      </p:sp>
    </p:spTree>
    <p:extLst>
      <p:ext uri="{BB962C8B-B14F-4D97-AF65-F5344CB8AC3E}">
        <p14:creationId xmlns:p14="http://schemas.microsoft.com/office/powerpoint/2010/main" val="3474988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sz="quarter" idx="1"/>
          </p:nvPr>
        </p:nvSpPr>
        <p:spPr/>
        <p:txBody>
          <a:bodyPr/>
          <a:lstStyle/>
          <a:p>
            <a:r>
              <a:rPr lang="el-GR" dirty="0"/>
              <a:t>Η έλλειψη πλάνου ζωής </a:t>
            </a:r>
            <a:r>
              <a:rPr lang="en-US" dirty="0"/>
              <a:t>:</a:t>
            </a:r>
            <a:r>
              <a:rPr lang="el-GR" dirty="0"/>
              <a:t> βαρεμάρα, η κάλυψη του κενού, η απογοήτευση,  ο φτωχός </a:t>
            </a:r>
            <a:r>
              <a:rPr lang="el-GR" dirty="0" smtClean="0"/>
              <a:t>προγραμματισμός</a:t>
            </a:r>
          </a:p>
          <a:p>
            <a:pPr marL="0" indent="0">
              <a:buNone/>
            </a:pPr>
            <a:endParaRPr lang="el-GR" dirty="0"/>
          </a:p>
          <a:p>
            <a:pPr marL="0" indent="0">
              <a:buNone/>
            </a:pPr>
            <a:r>
              <a:rPr lang="el-GR" sz="1800" i="1" dirty="0" smtClean="0">
                <a:latin typeface="Candara" pitchFamily="34" charset="0"/>
              </a:rPr>
              <a:t>…Η </a:t>
            </a:r>
            <a:r>
              <a:rPr lang="el-GR" sz="1800" i="1" dirty="0">
                <a:latin typeface="Candara" pitchFamily="34" charset="0"/>
              </a:rPr>
              <a:t>ζωή μου είχε αλλάξει πλήρως. Το μόνο που με ένοιαζε ήταν ο τζόγος. Ούτε συγγενείς, ούτε φίλοι, ούτε καν η οικογένειά μου. Υπήρχε μόνο ο τζόγος για μένα. Δεν υπήρχαν στόχοι, όνειρα, θέλω, ευχαρίστηση, κοινωνικότητα, </a:t>
            </a:r>
            <a:r>
              <a:rPr lang="el-GR" sz="1800" i="1" dirty="0" smtClean="0">
                <a:latin typeface="Candara" pitchFamily="34" charset="0"/>
              </a:rPr>
              <a:t>τίποτα</a:t>
            </a:r>
            <a:r>
              <a:rPr lang="el-GR" sz="1800" i="1" dirty="0">
                <a:latin typeface="Candara" pitchFamily="34" charset="0"/>
              </a:rPr>
              <a:t>, το απόλυτο μηδέν. Σπίτι να ασχολούμαι μόνο με το τζόγο</a:t>
            </a:r>
            <a:r>
              <a:rPr lang="el-GR" i="1" dirty="0" smtClean="0"/>
              <a:t>.</a:t>
            </a:r>
          </a:p>
          <a:p>
            <a:pPr marL="0" indent="0">
              <a:buNone/>
            </a:pPr>
            <a:r>
              <a:rPr lang="el-GR" sz="1800" i="1" dirty="0" smtClean="0">
                <a:latin typeface="Candara" pitchFamily="34" charset="0"/>
              </a:rPr>
              <a:t>…Είχα </a:t>
            </a:r>
            <a:r>
              <a:rPr lang="el-GR" sz="1800" i="1" dirty="0">
                <a:latin typeface="Candara" pitchFamily="34" charset="0"/>
              </a:rPr>
              <a:t>σχεδιάσει να βρω φίλους μου που είχα να τους δω καιρό. Δεν το έκανα. Η επιθυμία μου για τζόγο είναι πάνω από όλα (πρώτη φορά) δεν σκέφτομαι, λειτουργώ σαν εξαρτημένος. […] Δεν ελέγχω τίποτα, δε σκέφτομαι τίποτα, δεν προγραμματίζω τίποτα</a:t>
            </a:r>
            <a:r>
              <a:rPr lang="el-GR" i="1" dirty="0"/>
              <a:t>. </a:t>
            </a:r>
            <a:endParaRPr lang="el-GR" dirty="0"/>
          </a:p>
          <a:p>
            <a:pPr marL="0" indent="0">
              <a:buNone/>
            </a:pPr>
            <a:endParaRPr lang="el-GR" dirty="0"/>
          </a:p>
        </p:txBody>
      </p:sp>
    </p:spTree>
    <p:extLst>
      <p:ext uri="{BB962C8B-B14F-4D97-AF65-F5344CB8AC3E}">
        <p14:creationId xmlns:p14="http://schemas.microsoft.com/office/powerpoint/2010/main" val="5949662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l-GR" sz="3200" b="1" dirty="0" err="1" smtClean="0"/>
              <a:t>Θεραπευτικη</a:t>
            </a:r>
            <a:r>
              <a:rPr lang="el-GR" sz="3200" b="1" dirty="0" smtClean="0"/>
              <a:t> </a:t>
            </a:r>
            <a:r>
              <a:rPr lang="el-GR" sz="3200" b="1" dirty="0" err="1" smtClean="0"/>
              <a:t>προσεγγιση</a:t>
            </a:r>
            <a:endParaRPr lang="el-GR" sz="3200" b="1" dirty="0"/>
          </a:p>
        </p:txBody>
      </p:sp>
      <p:sp>
        <p:nvSpPr>
          <p:cNvPr id="11267" name="Rectangle 3"/>
          <p:cNvSpPr>
            <a:spLocks noGrp="1" noChangeArrowheads="1"/>
          </p:cNvSpPr>
          <p:nvPr>
            <p:ph sz="quarter" idx="1"/>
          </p:nvPr>
        </p:nvSpPr>
        <p:spPr/>
        <p:txBody>
          <a:bodyPr>
            <a:normAutofit/>
          </a:bodyPr>
          <a:lstStyle/>
          <a:p>
            <a:pPr>
              <a:buFont typeface="Wingdings" pitchFamily="2" charset="2"/>
              <a:buNone/>
            </a:pPr>
            <a:endParaRPr lang="el-GR" sz="2800" b="1" dirty="0"/>
          </a:p>
          <a:p>
            <a:pPr>
              <a:buFont typeface="Wingdings" pitchFamily="2" charset="2"/>
              <a:buNone/>
            </a:pPr>
            <a:endParaRPr lang="el-GR" sz="2800" b="1" dirty="0"/>
          </a:p>
          <a:p>
            <a:pPr>
              <a:buFont typeface="Wingdings" pitchFamily="2" charset="2"/>
              <a:buNone/>
            </a:pPr>
            <a:r>
              <a:rPr lang="el-GR" sz="2400" b="1" dirty="0"/>
              <a:t>Τα πρώτα βήματα…</a:t>
            </a:r>
          </a:p>
          <a:p>
            <a:pPr>
              <a:buFont typeface="Wingdings" pitchFamily="2" charset="2"/>
              <a:buNone/>
            </a:pPr>
            <a:endParaRPr lang="el-GR" sz="2400" b="1" dirty="0"/>
          </a:p>
          <a:p>
            <a:r>
              <a:rPr lang="el-GR" sz="2400" b="1" dirty="0"/>
              <a:t>Η παρούσα κατάσταση</a:t>
            </a:r>
          </a:p>
          <a:p>
            <a:pPr>
              <a:buFont typeface="Wingdings" pitchFamily="2" charset="2"/>
              <a:buNone/>
            </a:pPr>
            <a:endParaRPr lang="el-GR" sz="2400" b="1" dirty="0"/>
          </a:p>
          <a:p>
            <a:r>
              <a:rPr lang="el-GR" sz="2400" b="1" dirty="0"/>
              <a:t>Απόκτηση κινήτρων για τη θεραπεία</a:t>
            </a:r>
          </a:p>
          <a:p>
            <a:pPr>
              <a:buFont typeface="Wingdings" pitchFamily="2" charset="2"/>
              <a:buNone/>
            </a:pPr>
            <a:endParaRPr lang="el-GR" sz="2400" b="1" dirty="0"/>
          </a:p>
          <a:p>
            <a:r>
              <a:rPr lang="el-GR" sz="2400" b="1" dirty="0"/>
              <a:t>Η διαδικασία για την αποχή και τη σταθεροποίηση</a:t>
            </a:r>
          </a:p>
          <a:p>
            <a:endParaRPr lang="el-GR" sz="2400" b="1" dirty="0"/>
          </a:p>
        </p:txBody>
      </p:sp>
    </p:spTree>
    <p:extLst>
      <p:ext uri="{BB962C8B-B14F-4D97-AF65-F5344CB8AC3E}">
        <p14:creationId xmlns:p14="http://schemas.microsoft.com/office/powerpoint/2010/main" val="714811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7467600" cy="476672"/>
          </a:xfrm>
        </p:spPr>
        <p:txBody>
          <a:bodyPr>
            <a:normAutofit fontScale="90000"/>
          </a:bodyPr>
          <a:lstStyle/>
          <a:p>
            <a:endParaRPr lang="el-GR" dirty="0"/>
          </a:p>
        </p:txBody>
      </p:sp>
      <p:sp>
        <p:nvSpPr>
          <p:cNvPr id="3" name="Θέση περιεχομένου 2"/>
          <p:cNvSpPr>
            <a:spLocks noGrp="1"/>
          </p:cNvSpPr>
          <p:nvPr>
            <p:ph sz="quarter" idx="1"/>
          </p:nvPr>
        </p:nvSpPr>
        <p:spPr>
          <a:xfrm>
            <a:off x="457200" y="836712"/>
            <a:ext cx="7467600" cy="5637240"/>
          </a:xfrm>
        </p:spPr>
        <p:txBody>
          <a:bodyPr>
            <a:normAutofit fontScale="92500" lnSpcReduction="20000"/>
          </a:bodyPr>
          <a:lstStyle/>
          <a:p>
            <a:pPr lvl="0" algn="just">
              <a:lnSpc>
                <a:spcPct val="80000"/>
              </a:lnSpc>
              <a:defRPr/>
            </a:pPr>
            <a:r>
              <a:rPr lang="el-GR" dirty="0"/>
              <a:t>Λήψη  Ιστορικού ενασχόλησης με τον τζόγο </a:t>
            </a:r>
            <a:endParaRPr lang="en-US" dirty="0" smtClean="0"/>
          </a:p>
          <a:p>
            <a:pPr lvl="0" algn="just">
              <a:lnSpc>
                <a:spcPct val="80000"/>
              </a:lnSpc>
              <a:defRPr/>
            </a:pPr>
            <a:endParaRPr lang="el-GR" dirty="0" smtClean="0"/>
          </a:p>
          <a:p>
            <a:pPr algn="just">
              <a:lnSpc>
                <a:spcPct val="80000"/>
              </a:lnSpc>
              <a:defRPr/>
            </a:pPr>
            <a:r>
              <a:rPr lang="el-GR" dirty="0" smtClean="0"/>
              <a:t>Καταγραφή </a:t>
            </a:r>
            <a:r>
              <a:rPr lang="el-GR" dirty="0"/>
              <a:t>ατομικού, οικογενειακού και ιατρικού ιστορικού</a:t>
            </a:r>
            <a:r>
              <a:rPr lang="el-GR" dirty="0" smtClean="0"/>
              <a:t>.</a:t>
            </a:r>
          </a:p>
          <a:p>
            <a:pPr algn="just">
              <a:lnSpc>
                <a:spcPct val="80000"/>
              </a:lnSpc>
              <a:defRPr/>
            </a:pPr>
            <a:endParaRPr lang="el-GR" dirty="0" smtClean="0"/>
          </a:p>
          <a:p>
            <a:pPr algn="just">
              <a:lnSpc>
                <a:spcPct val="80000"/>
              </a:lnSpc>
              <a:defRPr/>
            </a:pPr>
            <a:r>
              <a:rPr lang="el-GR" dirty="0" smtClean="0"/>
              <a:t>Αντιμετώπιση </a:t>
            </a:r>
            <a:r>
              <a:rPr lang="el-GR" dirty="0" err="1" smtClean="0"/>
              <a:t>συνοσηρότητας</a:t>
            </a:r>
            <a:r>
              <a:rPr lang="en-US" dirty="0" smtClean="0"/>
              <a:t>:</a:t>
            </a:r>
            <a:endParaRPr lang="el-GR" dirty="0" smtClean="0"/>
          </a:p>
          <a:p>
            <a:pPr marL="0" indent="0" algn="just">
              <a:lnSpc>
                <a:spcPct val="80000"/>
              </a:lnSpc>
              <a:buNone/>
              <a:defRPr/>
            </a:pPr>
            <a:r>
              <a:rPr lang="el-GR" dirty="0"/>
              <a:t> </a:t>
            </a:r>
            <a:r>
              <a:rPr lang="el-GR" dirty="0" smtClean="0"/>
              <a:t>  </a:t>
            </a:r>
            <a:r>
              <a:rPr lang="en-US" dirty="0" smtClean="0"/>
              <a:t> </a:t>
            </a:r>
            <a:r>
              <a:rPr lang="el-GR" dirty="0" smtClean="0"/>
              <a:t>διερεύνηση, αξιολόγηση, παρέμβαση</a:t>
            </a:r>
            <a:endParaRPr lang="en-US" dirty="0" smtClean="0"/>
          </a:p>
          <a:p>
            <a:pPr algn="just">
              <a:lnSpc>
                <a:spcPct val="80000"/>
              </a:lnSpc>
              <a:defRPr/>
            </a:pPr>
            <a:endParaRPr lang="el-GR" dirty="0" smtClean="0"/>
          </a:p>
          <a:p>
            <a:pPr algn="just">
              <a:lnSpc>
                <a:spcPct val="80000"/>
              </a:lnSpc>
              <a:defRPr/>
            </a:pPr>
            <a:r>
              <a:rPr lang="el-GR" dirty="0" smtClean="0"/>
              <a:t>Εργαστηριακές </a:t>
            </a:r>
            <a:r>
              <a:rPr lang="el-GR" dirty="0"/>
              <a:t>εξετάσεις για τη σωματική </a:t>
            </a:r>
            <a:r>
              <a:rPr lang="el-GR" dirty="0" smtClean="0"/>
              <a:t>υγεία</a:t>
            </a:r>
          </a:p>
          <a:p>
            <a:endParaRPr lang="el-GR" sz="1900" i="1" dirty="0"/>
          </a:p>
          <a:p>
            <a:pPr algn="just">
              <a:lnSpc>
                <a:spcPct val="80000"/>
              </a:lnSpc>
              <a:defRPr/>
            </a:pPr>
            <a:r>
              <a:rPr lang="en-US" dirty="0"/>
              <a:t>A</a:t>
            </a:r>
            <a:r>
              <a:rPr lang="el-GR" dirty="0" err="1"/>
              <a:t>ξιολόγηση</a:t>
            </a:r>
            <a:r>
              <a:rPr lang="el-GR" dirty="0"/>
              <a:t> στοιχείων, θεραπευτικός σχεδιασμός</a:t>
            </a:r>
          </a:p>
          <a:p>
            <a:pPr algn="just">
              <a:lnSpc>
                <a:spcPct val="80000"/>
              </a:lnSpc>
              <a:defRPr/>
            </a:pPr>
            <a:endParaRPr lang="en-US" dirty="0" smtClean="0"/>
          </a:p>
          <a:p>
            <a:pPr algn="just">
              <a:lnSpc>
                <a:spcPct val="80000"/>
              </a:lnSpc>
              <a:defRPr/>
            </a:pPr>
            <a:endParaRPr lang="el-GR" dirty="0" smtClean="0"/>
          </a:p>
          <a:p>
            <a:r>
              <a:rPr lang="el-GR" sz="1900" i="1" dirty="0"/>
              <a:t>Δείκτης Αίτησης Θεραπείας  σε άτομα με προβληματική ενασχόληση από τα Τυχερά Παιχνίδια</a:t>
            </a:r>
            <a:r>
              <a:rPr lang="el-GR" sz="1900" i="1" dirty="0" smtClean="0"/>
              <a:t>.</a:t>
            </a:r>
            <a:r>
              <a:rPr lang="en-US" sz="1900" i="1" dirty="0" smtClean="0"/>
              <a:t>(</a:t>
            </a:r>
            <a:r>
              <a:rPr lang="el-GR" sz="1900" i="1" dirty="0" smtClean="0"/>
              <a:t>βασισμένο στο </a:t>
            </a:r>
            <a:r>
              <a:rPr lang="en-US" sz="1900" i="1" dirty="0" smtClean="0"/>
              <a:t>FTDI)</a:t>
            </a:r>
          </a:p>
          <a:p>
            <a:pPr lvl="0"/>
            <a:r>
              <a:rPr lang="el-GR" sz="1900" i="1" dirty="0" smtClean="0"/>
              <a:t>Συνθήκες, κινητοποίηση, και ετοιμότητα για θεραπεία (</a:t>
            </a:r>
            <a:r>
              <a:rPr lang="en-US" sz="1900" i="1" dirty="0" smtClean="0"/>
              <a:t>CMRS)</a:t>
            </a:r>
            <a:endParaRPr lang="el-GR" sz="1900" i="1" dirty="0" smtClean="0"/>
          </a:p>
          <a:p>
            <a:pPr lvl="0"/>
            <a:r>
              <a:rPr lang="el-GR" sz="1900" i="1" dirty="0" smtClean="0"/>
              <a:t> </a:t>
            </a:r>
            <a:r>
              <a:rPr lang="el-GR" sz="1900" i="1" dirty="0"/>
              <a:t>Ερωτηματολόγιο που </a:t>
            </a:r>
            <a:r>
              <a:rPr lang="el-GR" sz="1900" i="1" dirty="0" smtClean="0"/>
              <a:t>αφορά </a:t>
            </a:r>
            <a:r>
              <a:rPr lang="en-US" sz="1900" i="1" dirty="0" smtClean="0"/>
              <a:t>:</a:t>
            </a:r>
            <a:r>
              <a:rPr lang="el-GR" sz="1900" i="1" dirty="0" smtClean="0"/>
              <a:t> </a:t>
            </a:r>
            <a:r>
              <a:rPr lang="el-GR" sz="1900" i="1" dirty="0"/>
              <a:t>άγχος/κατάθλιψη ( </a:t>
            </a:r>
            <a:r>
              <a:rPr lang="en-US" sz="1900" i="1" dirty="0" smtClean="0"/>
              <a:t>HADS) /</a:t>
            </a:r>
          </a:p>
          <a:p>
            <a:pPr marL="0" lvl="0" indent="0">
              <a:buNone/>
            </a:pPr>
            <a:r>
              <a:rPr lang="en-US" sz="1900" i="1" dirty="0"/>
              <a:t> </a:t>
            </a:r>
            <a:r>
              <a:rPr lang="en-US" sz="1900" i="1" dirty="0" smtClean="0"/>
              <a:t>     </a:t>
            </a:r>
            <a:r>
              <a:rPr lang="el-GR" sz="1900" i="1" dirty="0" smtClean="0"/>
              <a:t>παρορμητικότητα </a:t>
            </a:r>
            <a:r>
              <a:rPr lang="el-GR" sz="1900" i="1" dirty="0"/>
              <a:t>(βασισμένο </a:t>
            </a:r>
            <a:r>
              <a:rPr lang="en-US" sz="1900" i="1" dirty="0"/>
              <a:t>BIS11)</a:t>
            </a:r>
            <a:r>
              <a:rPr lang="el-GR" sz="1900" i="1" dirty="0"/>
              <a:t> &amp; </a:t>
            </a:r>
            <a:endParaRPr lang="en-US" sz="1900" i="1" dirty="0" smtClean="0"/>
          </a:p>
          <a:p>
            <a:pPr marL="0" lvl="0" indent="0">
              <a:buNone/>
            </a:pPr>
            <a:r>
              <a:rPr lang="en-US" sz="1900" i="1" dirty="0"/>
              <a:t> </a:t>
            </a:r>
            <a:r>
              <a:rPr lang="en-US" sz="1900" i="1" dirty="0" smtClean="0"/>
              <a:t>    SCL-90-R </a:t>
            </a:r>
            <a:r>
              <a:rPr lang="el-GR" sz="1900" i="1" dirty="0"/>
              <a:t>ψυχολογικά προβλήματα/ ενδείξεις ψυχοπαθολογίας</a:t>
            </a:r>
          </a:p>
          <a:p>
            <a:endParaRPr lang="el-GR" sz="1900" i="1" dirty="0"/>
          </a:p>
          <a:p>
            <a:endParaRPr lang="el-GR" dirty="0" smtClean="0">
              <a:solidFill>
                <a:schemeClr val="bg2">
                  <a:lumMod val="10000"/>
                </a:schemeClr>
              </a:solidFill>
            </a:endParaRPr>
          </a:p>
          <a:p>
            <a:endParaRPr lang="el-GR" dirty="0">
              <a:solidFill>
                <a:schemeClr val="bg2">
                  <a:lumMod val="10000"/>
                </a:schemeClr>
              </a:solidFill>
            </a:endParaRPr>
          </a:p>
          <a:p>
            <a:endParaRPr lang="el-GR" dirty="0">
              <a:solidFill>
                <a:schemeClr val="bg2">
                  <a:lumMod val="10000"/>
                </a:schemeClr>
              </a:solidFill>
            </a:endParaRPr>
          </a:p>
          <a:p>
            <a:endParaRPr lang="el-GR" dirty="0"/>
          </a:p>
        </p:txBody>
      </p:sp>
    </p:spTree>
    <p:extLst>
      <p:ext uri="{BB962C8B-B14F-4D97-AF65-F5344CB8AC3E}">
        <p14:creationId xmlns:p14="http://schemas.microsoft.com/office/powerpoint/2010/main" val="31387937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sz="quarter" idx="1"/>
          </p:nvPr>
        </p:nvSpPr>
        <p:spPr/>
        <p:txBody>
          <a:bodyPr>
            <a:normAutofit/>
          </a:bodyPr>
          <a:lstStyle/>
          <a:p>
            <a:pPr lvl="0"/>
            <a:r>
              <a:rPr lang="el-GR" dirty="0" smtClean="0"/>
              <a:t>Ανάλυση και </a:t>
            </a:r>
            <a:r>
              <a:rPr lang="el-GR" dirty="0"/>
              <a:t> </a:t>
            </a:r>
            <a:r>
              <a:rPr lang="el-GR" dirty="0" smtClean="0"/>
              <a:t>ενίσχυση του </a:t>
            </a:r>
            <a:r>
              <a:rPr lang="el-GR" dirty="0"/>
              <a:t>κινήτρου για </a:t>
            </a:r>
            <a:r>
              <a:rPr lang="el-GR" dirty="0" smtClean="0"/>
              <a:t> </a:t>
            </a:r>
            <a:r>
              <a:rPr lang="el-GR" dirty="0"/>
              <a:t>θεραπεία – έναρξη </a:t>
            </a:r>
            <a:r>
              <a:rPr lang="el-GR" dirty="0" err="1"/>
              <a:t>στοχοθεσίας</a:t>
            </a:r>
            <a:endParaRPr lang="el-GR" dirty="0"/>
          </a:p>
          <a:p>
            <a:r>
              <a:rPr lang="el-GR" dirty="0">
                <a:solidFill>
                  <a:schemeClr val="bg2">
                    <a:lumMod val="10000"/>
                  </a:schemeClr>
                </a:solidFill>
              </a:rPr>
              <a:t>Σχέδιο για μείωση της </a:t>
            </a:r>
            <a:r>
              <a:rPr lang="el-GR" dirty="0" err="1">
                <a:solidFill>
                  <a:schemeClr val="bg2">
                    <a:lumMod val="10000"/>
                  </a:schemeClr>
                </a:solidFill>
              </a:rPr>
              <a:t>εμμονικής</a:t>
            </a:r>
            <a:r>
              <a:rPr lang="el-GR" dirty="0">
                <a:solidFill>
                  <a:schemeClr val="bg2">
                    <a:lumMod val="10000"/>
                  </a:schemeClr>
                </a:solidFill>
              </a:rPr>
              <a:t> συμπεριφοράς (επιθυμίας να παίξει). </a:t>
            </a:r>
          </a:p>
          <a:p>
            <a:pPr lvl="0"/>
            <a:r>
              <a:rPr lang="el-GR" dirty="0"/>
              <a:t>Συμβόλαιο για </a:t>
            </a:r>
            <a:r>
              <a:rPr lang="el-GR" dirty="0" smtClean="0"/>
              <a:t>αποχή</a:t>
            </a:r>
            <a:endParaRPr lang="en-US" dirty="0" smtClean="0"/>
          </a:p>
          <a:p>
            <a:r>
              <a:rPr lang="el-GR" dirty="0" smtClean="0">
                <a:solidFill>
                  <a:schemeClr val="bg2">
                    <a:lumMod val="10000"/>
                  </a:schemeClr>
                </a:solidFill>
              </a:rPr>
              <a:t>Διερεύνηση </a:t>
            </a:r>
            <a:r>
              <a:rPr lang="el-GR" dirty="0">
                <a:solidFill>
                  <a:schemeClr val="bg2">
                    <a:lumMod val="10000"/>
                  </a:schemeClr>
                </a:solidFill>
              </a:rPr>
              <a:t>ψυχολογικών προβλημάτων που συνδέονται με την </a:t>
            </a:r>
            <a:r>
              <a:rPr lang="el-GR" dirty="0" err="1">
                <a:solidFill>
                  <a:schemeClr val="bg2">
                    <a:lumMod val="10000"/>
                  </a:schemeClr>
                </a:solidFill>
              </a:rPr>
              <a:t>εμμονική</a:t>
            </a:r>
            <a:r>
              <a:rPr lang="el-GR" dirty="0">
                <a:solidFill>
                  <a:schemeClr val="bg2">
                    <a:lumMod val="10000"/>
                  </a:schemeClr>
                </a:solidFill>
              </a:rPr>
              <a:t> </a:t>
            </a:r>
            <a:r>
              <a:rPr lang="el-GR" dirty="0" smtClean="0">
                <a:solidFill>
                  <a:schemeClr val="bg2">
                    <a:lumMod val="10000"/>
                  </a:schemeClr>
                </a:solidFill>
              </a:rPr>
              <a:t>συμπεριφορά</a:t>
            </a:r>
            <a:r>
              <a:rPr lang="el-GR" dirty="0" smtClean="0"/>
              <a:t>.</a:t>
            </a:r>
          </a:p>
          <a:p>
            <a:r>
              <a:rPr lang="el-GR" dirty="0" smtClean="0"/>
              <a:t>Διαμόρφωση οικονομικού πλάνου </a:t>
            </a:r>
          </a:p>
          <a:p>
            <a:r>
              <a:rPr lang="el-GR" dirty="0">
                <a:solidFill>
                  <a:schemeClr val="bg2">
                    <a:lumMod val="10000"/>
                  </a:schemeClr>
                </a:solidFill>
              </a:rPr>
              <a:t>Μείωση του στρες</a:t>
            </a:r>
            <a:endParaRPr lang="el-GR" dirty="0"/>
          </a:p>
          <a:p>
            <a:r>
              <a:rPr lang="el-GR" dirty="0">
                <a:solidFill>
                  <a:schemeClr val="bg2">
                    <a:lumMod val="10000"/>
                  </a:schemeClr>
                </a:solidFill>
              </a:rPr>
              <a:t>Αναγνώριση καταστάσεων κινδύνου και εκμάθηση τρόπων διαχείρισης τους</a:t>
            </a:r>
          </a:p>
          <a:p>
            <a:endParaRPr lang="el-GR" dirty="0"/>
          </a:p>
        </p:txBody>
      </p:sp>
    </p:spTree>
    <p:extLst>
      <p:ext uri="{BB962C8B-B14F-4D97-AF65-F5344CB8AC3E}">
        <p14:creationId xmlns:p14="http://schemas.microsoft.com/office/powerpoint/2010/main" val="19304301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flipV="1">
            <a:off x="457200" y="188640"/>
            <a:ext cx="7467600" cy="85998"/>
          </a:xfrm>
        </p:spPr>
        <p:txBody>
          <a:bodyPr>
            <a:normAutofit fontScale="90000"/>
          </a:bodyPr>
          <a:lstStyle/>
          <a:p>
            <a:endParaRPr lang="el-GR" dirty="0"/>
          </a:p>
        </p:txBody>
      </p:sp>
      <p:sp>
        <p:nvSpPr>
          <p:cNvPr id="3" name="Θέση περιεχομένου 2"/>
          <p:cNvSpPr>
            <a:spLocks noGrp="1"/>
          </p:cNvSpPr>
          <p:nvPr>
            <p:ph sz="quarter" idx="1"/>
          </p:nvPr>
        </p:nvSpPr>
        <p:spPr>
          <a:xfrm>
            <a:off x="457200" y="764704"/>
            <a:ext cx="7467600" cy="5709248"/>
          </a:xfrm>
        </p:spPr>
        <p:txBody>
          <a:bodyPr>
            <a:normAutofit fontScale="92500" lnSpcReduction="10000"/>
          </a:bodyPr>
          <a:lstStyle/>
          <a:p>
            <a:pPr lvl="0"/>
            <a:r>
              <a:rPr lang="el-GR" dirty="0"/>
              <a:t>Συμπεριφορές υψηλού ρίσκου  και παγίδες για τη διακοπή της αποχής και αρχική εκπαίδευση αποφυγής και αναδιοργάνωσης κοινωνικών συνηθειών</a:t>
            </a:r>
          </a:p>
          <a:p>
            <a:pPr lvl="0"/>
            <a:r>
              <a:rPr lang="el-GR" dirty="0" smtClean="0"/>
              <a:t>Σταθεροποίηση </a:t>
            </a:r>
            <a:r>
              <a:rPr lang="el-GR" dirty="0"/>
              <a:t>της αποχής- αναγνώριση του βασικού πρώτου στόχου</a:t>
            </a:r>
          </a:p>
          <a:p>
            <a:pPr lvl="0"/>
            <a:r>
              <a:rPr lang="el-GR" dirty="0"/>
              <a:t>Αναγνώριση χαρακτηριστικών και παραγόντων που οδηγούν στην εξάρτηση</a:t>
            </a:r>
          </a:p>
          <a:p>
            <a:pPr lvl="0"/>
            <a:endParaRPr lang="el-GR" b="1" i="1" dirty="0"/>
          </a:p>
          <a:p>
            <a:pPr lvl="0"/>
            <a:r>
              <a:rPr lang="el-GR" b="1" i="1" dirty="0"/>
              <a:t>Γνωριμία και ένταξη του/της συζύγου/συντρόφου σε παράλληλη θεραπεία </a:t>
            </a:r>
          </a:p>
          <a:p>
            <a:r>
              <a:rPr lang="el-GR" b="1" i="1" dirty="0" smtClean="0"/>
              <a:t>Ένταξη </a:t>
            </a:r>
            <a:r>
              <a:rPr lang="el-GR" b="1" i="1" dirty="0"/>
              <a:t>στην </a:t>
            </a:r>
            <a:r>
              <a:rPr lang="el-GR" b="1" i="1" dirty="0" smtClean="0"/>
              <a:t>ομάδα Ανώνυμων Αποθεραπευόμενων Τζογαδόρων</a:t>
            </a:r>
          </a:p>
          <a:p>
            <a:r>
              <a:rPr lang="el-GR" b="1" i="1" dirty="0" smtClean="0"/>
              <a:t>Χρονική περίοδος , από 1-3 μήνες, ανάλογα με το κίνητρο-εβδομαδιαίες </a:t>
            </a:r>
            <a:r>
              <a:rPr lang="el-GR" b="1" i="1" dirty="0"/>
              <a:t>συναντήσεις ατομικής συμβουλευτικής και ένταξη  </a:t>
            </a:r>
            <a:r>
              <a:rPr lang="el-GR" b="1" i="1" dirty="0" smtClean="0"/>
              <a:t> </a:t>
            </a:r>
            <a:r>
              <a:rPr lang="el-GR" b="1" i="1" dirty="0"/>
              <a:t>στην ομάδα στην χρονική περίοδο από 4- 6 συναντήσεις</a:t>
            </a:r>
          </a:p>
          <a:p>
            <a:pPr lvl="0"/>
            <a:endParaRPr lang="el-GR" b="1" i="1" dirty="0"/>
          </a:p>
          <a:p>
            <a:endParaRPr lang="el-GR" dirty="0"/>
          </a:p>
        </p:txBody>
      </p:sp>
    </p:spTree>
    <p:extLst>
      <p:ext uri="{BB962C8B-B14F-4D97-AF65-F5344CB8AC3E}">
        <p14:creationId xmlns:p14="http://schemas.microsoft.com/office/powerpoint/2010/main" val="37861796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l-GR" sz="3200" b="1" dirty="0" err="1" smtClean="0"/>
              <a:t>Θεραπευτικη</a:t>
            </a:r>
            <a:r>
              <a:rPr lang="el-GR" sz="3200" b="1" dirty="0" smtClean="0"/>
              <a:t> </a:t>
            </a:r>
            <a:r>
              <a:rPr lang="el-GR" sz="3200" b="1" dirty="0" err="1" smtClean="0"/>
              <a:t>προσεγγιση</a:t>
            </a:r>
            <a:endParaRPr lang="el-GR" sz="3200" b="1" dirty="0"/>
          </a:p>
        </p:txBody>
      </p:sp>
      <p:sp>
        <p:nvSpPr>
          <p:cNvPr id="11267" name="Rectangle 3"/>
          <p:cNvSpPr>
            <a:spLocks noGrp="1" noChangeArrowheads="1"/>
          </p:cNvSpPr>
          <p:nvPr>
            <p:ph sz="quarter" idx="1"/>
          </p:nvPr>
        </p:nvSpPr>
        <p:spPr/>
        <p:txBody>
          <a:bodyPr>
            <a:normAutofit/>
          </a:bodyPr>
          <a:lstStyle/>
          <a:p>
            <a:pPr>
              <a:buFont typeface="Wingdings" pitchFamily="2" charset="2"/>
              <a:buNone/>
            </a:pPr>
            <a:endParaRPr lang="el-GR" sz="2800" b="1" dirty="0"/>
          </a:p>
          <a:p>
            <a:pPr>
              <a:buFont typeface="Wingdings" pitchFamily="2" charset="2"/>
              <a:buNone/>
            </a:pPr>
            <a:endParaRPr lang="el-GR" sz="2800" b="1" dirty="0"/>
          </a:p>
          <a:p>
            <a:pPr>
              <a:buFont typeface="Wingdings" pitchFamily="2" charset="2"/>
              <a:buNone/>
            </a:pPr>
            <a:r>
              <a:rPr lang="el-GR" sz="2400" b="1" dirty="0" smtClean="0"/>
              <a:t>Τα βήματα προς την αλλαγή…</a:t>
            </a:r>
            <a:endParaRPr lang="el-GR" sz="2400" b="1" dirty="0"/>
          </a:p>
          <a:p>
            <a:pPr>
              <a:buFont typeface="Wingdings" pitchFamily="2" charset="2"/>
              <a:buNone/>
            </a:pPr>
            <a:endParaRPr lang="el-GR" sz="2400" b="1" dirty="0"/>
          </a:p>
          <a:p>
            <a:r>
              <a:rPr lang="el-GR" sz="2400" b="1" dirty="0"/>
              <a:t>Η </a:t>
            </a:r>
            <a:r>
              <a:rPr lang="el-GR" sz="2400" b="1" dirty="0" smtClean="0"/>
              <a:t>απόκτηση ενημερότητας</a:t>
            </a:r>
            <a:endParaRPr lang="el-GR" sz="2400" b="1" dirty="0"/>
          </a:p>
          <a:p>
            <a:pPr>
              <a:buFont typeface="Wingdings" pitchFamily="2" charset="2"/>
              <a:buNone/>
            </a:pPr>
            <a:endParaRPr lang="el-GR" sz="2400" b="1" dirty="0"/>
          </a:p>
          <a:p>
            <a:r>
              <a:rPr lang="el-GR" b="1" dirty="0" smtClean="0"/>
              <a:t>Η δράση , τα ενεργητικά βήματα για την έναρξη της διαδικασίας αλλαγής</a:t>
            </a:r>
            <a:endParaRPr lang="el-GR" sz="2400" b="1" dirty="0"/>
          </a:p>
          <a:p>
            <a:endParaRPr lang="el-GR" sz="2400" b="1" dirty="0"/>
          </a:p>
        </p:txBody>
      </p:sp>
    </p:spTree>
    <p:extLst>
      <p:ext uri="{BB962C8B-B14F-4D97-AF65-F5344CB8AC3E}">
        <p14:creationId xmlns:p14="http://schemas.microsoft.com/office/powerpoint/2010/main" val="7977790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0"/>
            <a:ext cx="7467600" cy="1143000"/>
          </a:xfrm>
        </p:spPr>
        <p:txBody>
          <a:bodyPr/>
          <a:lstStyle/>
          <a:p>
            <a:endParaRPr lang="el-GR"/>
          </a:p>
        </p:txBody>
      </p:sp>
      <p:sp>
        <p:nvSpPr>
          <p:cNvPr id="3" name="Θέση περιεχομένου 2"/>
          <p:cNvSpPr>
            <a:spLocks noGrp="1"/>
          </p:cNvSpPr>
          <p:nvPr>
            <p:ph sz="quarter" idx="1"/>
          </p:nvPr>
        </p:nvSpPr>
        <p:spPr>
          <a:xfrm>
            <a:off x="457200" y="1124744"/>
            <a:ext cx="7467600" cy="5349208"/>
          </a:xfrm>
        </p:spPr>
        <p:txBody>
          <a:bodyPr>
            <a:normAutofit/>
          </a:bodyPr>
          <a:lstStyle/>
          <a:p>
            <a:r>
              <a:rPr lang="el-GR" dirty="0" smtClean="0">
                <a:solidFill>
                  <a:schemeClr val="bg2">
                    <a:lumMod val="10000"/>
                  </a:schemeClr>
                </a:solidFill>
              </a:rPr>
              <a:t>Υποστήριξη των ατομικών </a:t>
            </a:r>
            <a:r>
              <a:rPr lang="el-GR" dirty="0">
                <a:solidFill>
                  <a:schemeClr val="bg2">
                    <a:lumMod val="10000"/>
                  </a:schemeClr>
                </a:solidFill>
              </a:rPr>
              <a:t>δεξιοτήτων για την κατανόηση, αναγνώριση και αποδοχή παραγόντων και χαρακτηριστικών που οδήγησαν στην προβληματική ενασχόληση</a:t>
            </a:r>
          </a:p>
          <a:p>
            <a:r>
              <a:rPr lang="el-GR" dirty="0">
                <a:solidFill>
                  <a:schemeClr val="bg2">
                    <a:lumMod val="10000"/>
                  </a:schemeClr>
                </a:solidFill>
              </a:rPr>
              <a:t>Βελτίωση του αυτοελέγχου, έλεγχος της παρορμητικής συμπεριφοράς</a:t>
            </a:r>
          </a:p>
          <a:p>
            <a:r>
              <a:rPr lang="el-GR" dirty="0">
                <a:solidFill>
                  <a:schemeClr val="bg2">
                    <a:lumMod val="10000"/>
                  </a:schemeClr>
                </a:solidFill>
              </a:rPr>
              <a:t>Αναγνώριση νοητικών παρερμηνειών, εσφαλμένων πεποιθήσεων και λανθασμένων προσδοκιών, αντικατάσταση με λογικές </a:t>
            </a:r>
            <a:r>
              <a:rPr lang="el-GR" dirty="0" smtClean="0">
                <a:solidFill>
                  <a:schemeClr val="bg2">
                    <a:lumMod val="10000"/>
                  </a:schemeClr>
                </a:solidFill>
              </a:rPr>
              <a:t>σκέψεις</a:t>
            </a:r>
          </a:p>
          <a:p>
            <a:r>
              <a:rPr lang="el-GR" dirty="0" err="1" smtClean="0">
                <a:solidFill>
                  <a:schemeClr val="bg2">
                    <a:lumMod val="10000"/>
                  </a:schemeClr>
                </a:solidFill>
              </a:rPr>
              <a:t>Εστιασμός</a:t>
            </a:r>
            <a:r>
              <a:rPr lang="el-GR" dirty="0" smtClean="0">
                <a:solidFill>
                  <a:schemeClr val="bg2">
                    <a:lumMod val="10000"/>
                  </a:schemeClr>
                </a:solidFill>
              </a:rPr>
              <a:t> στην συναισθηματική λειτουργία</a:t>
            </a:r>
          </a:p>
          <a:p>
            <a:r>
              <a:rPr lang="el-GR" dirty="0" smtClean="0">
                <a:solidFill>
                  <a:schemeClr val="bg2">
                    <a:lumMod val="10000"/>
                  </a:schemeClr>
                </a:solidFill>
              </a:rPr>
              <a:t>Αντιμετώπιση</a:t>
            </a:r>
            <a:r>
              <a:rPr lang="el-GR" dirty="0">
                <a:solidFill>
                  <a:schemeClr val="bg2">
                    <a:lumMod val="10000"/>
                  </a:schemeClr>
                </a:solidFill>
              </a:rPr>
              <a:t>, μείωση και επανατοποθέτηση της ενοχής και της ντροπής</a:t>
            </a:r>
          </a:p>
          <a:p>
            <a:endParaRPr lang="el-GR" dirty="0">
              <a:solidFill>
                <a:schemeClr val="bg2">
                  <a:lumMod val="10000"/>
                </a:schemeClr>
              </a:solidFill>
            </a:endParaRPr>
          </a:p>
        </p:txBody>
      </p:sp>
    </p:spTree>
    <p:extLst>
      <p:ext uri="{BB962C8B-B14F-4D97-AF65-F5344CB8AC3E}">
        <p14:creationId xmlns:p14="http://schemas.microsoft.com/office/powerpoint/2010/main" val="37658477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459432"/>
            <a:ext cx="7467600" cy="1143000"/>
          </a:xfrm>
        </p:spPr>
        <p:txBody>
          <a:bodyPr/>
          <a:lstStyle/>
          <a:p>
            <a:endParaRPr lang="el-GR"/>
          </a:p>
        </p:txBody>
      </p:sp>
      <p:sp>
        <p:nvSpPr>
          <p:cNvPr id="3" name="Θέση περιεχομένου 2"/>
          <p:cNvSpPr>
            <a:spLocks noGrp="1"/>
          </p:cNvSpPr>
          <p:nvPr>
            <p:ph sz="quarter" idx="1"/>
          </p:nvPr>
        </p:nvSpPr>
        <p:spPr>
          <a:xfrm>
            <a:off x="457200" y="836712"/>
            <a:ext cx="7467600" cy="5637240"/>
          </a:xfrm>
        </p:spPr>
        <p:txBody>
          <a:bodyPr>
            <a:normAutofit/>
          </a:bodyPr>
          <a:lstStyle/>
          <a:p>
            <a:r>
              <a:rPr lang="el-GR" dirty="0" smtClean="0">
                <a:solidFill>
                  <a:schemeClr val="bg2">
                    <a:lumMod val="10000"/>
                  </a:schemeClr>
                </a:solidFill>
              </a:rPr>
              <a:t>Ανάπτυξη </a:t>
            </a:r>
            <a:r>
              <a:rPr lang="el-GR" dirty="0">
                <a:solidFill>
                  <a:schemeClr val="bg2">
                    <a:lumMod val="10000"/>
                  </a:schemeClr>
                </a:solidFill>
              </a:rPr>
              <a:t>στρατηγικών διαχείρισης και επίλυσης προβλημάτων και συγκρούσεων</a:t>
            </a:r>
          </a:p>
          <a:p>
            <a:r>
              <a:rPr lang="el-GR" dirty="0">
                <a:solidFill>
                  <a:schemeClr val="bg2">
                    <a:lumMod val="10000"/>
                  </a:schemeClr>
                </a:solidFill>
              </a:rPr>
              <a:t>Επαναπροσδιορισμός των σχέσεων στον κοινωνικό περίγυρο (δημιουργία περιβάλλοντος στήριξης</a:t>
            </a:r>
            <a:r>
              <a:rPr lang="el-GR" dirty="0" smtClean="0">
                <a:solidFill>
                  <a:schemeClr val="bg2">
                    <a:lumMod val="10000"/>
                  </a:schemeClr>
                </a:solidFill>
              </a:rPr>
              <a:t>)</a:t>
            </a:r>
          </a:p>
          <a:p>
            <a:r>
              <a:rPr lang="el-GR" dirty="0"/>
              <a:t>Υιοθέτηση νέων μοντέλων </a:t>
            </a:r>
            <a:r>
              <a:rPr lang="el-GR" dirty="0" smtClean="0"/>
              <a:t>επικοινωνίας</a:t>
            </a:r>
            <a:endParaRPr lang="el-GR" dirty="0">
              <a:solidFill>
                <a:schemeClr val="bg2">
                  <a:lumMod val="10000"/>
                </a:schemeClr>
              </a:solidFill>
            </a:endParaRPr>
          </a:p>
          <a:p>
            <a:r>
              <a:rPr lang="el-GR" dirty="0">
                <a:solidFill>
                  <a:schemeClr val="bg2">
                    <a:lumMod val="10000"/>
                  </a:schemeClr>
                </a:solidFill>
              </a:rPr>
              <a:t>Ανάπτυξη κοινωνικών δεξιοτήτων</a:t>
            </a:r>
          </a:p>
          <a:p>
            <a:r>
              <a:rPr lang="el-GR" dirty="0">
                <a:solidFill>
                  <a:schemeClr val="bg2">
                    <a:lumMod val="10000"/>
                  </a:schemeClr>
                </a:solidFill>
              </a:rPr>
              <a:t>Βελτίωση της συνέπειας, της αποδοτικότητας και αποτελεσματικότητας στην </a:t>
            </a:r>
            <a:r>
              <a:rPr lang="el-GR" dirty="0" smtClean="0">
                <a:solidFill>
                  <a:schemeClr val="bg2">
                    <a:lumMod val="10000"/>
                  </a:schemeClr>
                </a:solidFill>
              </a:rPr>
              <a:t>εργασία</a:t>
            </a:r>
          </a:p>
          <a:p>
            <a:r>
              <a:rPr lang="el-GR" dirty="0" smtClean="0">
                <a:solidFill>
                  <a:schemeClr val="bg2">
                    <a:lumMod val="10000"/>
                  </a:schemeClr>
                </a:solidFill>
              </a:rPr>
              <a:t>Οργάνωση ελεύθερου </a:t>
            </a:r>
            <a:r>
              <a:rPr lang="el-GR" dirty="0" smtClean="0">
                <a:solidFill>
                  <a:schemeClr val="bg2">
                    <a:lumMod val="10000"/>
                  </a:schemeClr>
                </a:solidFill>
              </a:rPr>
              <a:t>χρόνου</a:t>
            </a:r>
            <a:r>
              <a:rPr lang="en-US" dirty="0" smtClean="0">
                <a:solidFill>
                  <a:schemeClr val="bg2">
                    <a:lumMod val="10000"/>
                  </a:schemeClr>
                </a:solidFill>
              </a:rPr>
              <a:t>:</a:t>
            </a:r>
            <a:r>
              <a:rPr lang="el-GR" dirty="0" smtClean="0">
                <a:solidFill>
                  <a:schemeClr val="bg2">
                    <a:lumMod val="10000"/>
                  </a:schemeClr>
                </a:solidFill>
              </a:rPr>
              <a:t> κάλυψη του κενού</a:t>
            </a:r>
            <a:endParaRPr lang="el-GR" dirty="0">
              <a:solidFill>
                <a:schemeClr val="bg2">
                  <a:lumMod val="10000"/>
                </a:schemeClr>
              </a:solidFill>
            </a:endParaRPr>
          </a:p>
          <a:p>
            <a:r>
              <a:rPr lang="el-GR" dirty="0"/>
              <a:t>Α</a:t>
            </a:r>
            <a:r>
              <a:rPr lang="el-GR" dirty="0" smtClean="0"/>
              <a:t>ναγνώριση </a:t>
            </a:r>
            <a:r>
              <a:rPr lang="el-GR" dirty="0"/>
              <a:t>της  ατομικής ευθύνης </a:t>
            </a:r>
            <a:r>
              <a:rPr lang="el-GR" dirty="0" smtClean="0"/>
              <a:t>στο πλαίσιο της οικογένειας και επαναπροσδιορισμός του ρόλου και των σχέσεων </a:t>
            </a:r>
            <a:endParaRPr lang="el-GR" dirty="0"/>
          </a:p>
        </p:txBody>
      </p:sp>
    </p:spTree>
    <p:extLst>
      <p:ext uri="{BB962C8B-B14F-4D97-AF65-F5344CB8AC3E}">
        <p14:creationId xmlns:p14="http://schemas.microsoft.com/office/powerpoint/2010/main" val="36822027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sz="quarter" idx="1"/>
          </p:nvPr>
        </p:nvSpPr>
        <p:spPr/>
        <p:txBody>
          <a:bodyPr>
            <a:normAutofit fontScale="92500" lnSpcReduction="10000"/>
          </a:bodyPr>
          <a:lstStyle/>
          <a:p>
            <a:r>
              <a:rPr lang="el-GR" b="1" i="1" dirty="0" smtClean="0"/>
              <a:t>Χρονική </a:t>
            </a:r>
            <a:r>
              <a:rPr lang="el-GR" b="1" i="1" dirty="0"/>
              <a:t>περίοδος </a:t>
            </a:r>
            <a:r>
              <a:rPr lang="el-GR" b="1" i="1" dirty="0" smtClean="0"/>
              <a:t>,</a:t>
            </a:r>
          </a:p>
          <a:p>
            <a:pPr marL="0" indent="0">
              <a:buNone/>
            </a:pPr>
            <a:r>
              <a:rPr lang="el-GR" b="1" i="1" dirty="0" smtClean="0"/>
              <a:t> </a:t>
            </a:r>
            <a:r>
              <a:rPr lang="el-GR" b="1" i="1" dirty="0"/>
              <a:t>από </a:t>
            </a:r>
            <a:r>
              <a:rPr lang="el-GR" b="1" i="1" dirty="0" smtClean="0"/>
              <a:t>3- 6 μήνες </a:t>
            </a:r>
            <a:r>
              <a:rPr lang="en-US" b="1" i="1" dirty="0" smtClean="0"/>
              <a:t>:</a:t>
            </a:r>
            <a:r>
              <a:rPr lang="el-GR" b="1" i="1" dirty="0" smtClean="0"/>
              <a:t> </a:t>
            </a:r>
            <a:r>
              <a:rPr lang="el-GR" b="1" i="1" dirty="0"/>
              <a:t>εβδομαδιαίες συναντήσεις ατομικής </a:t>
            </a:r>
            <a:r>
              <a:rPr lang="el-GR" b="1" i="1" dirty="0" smtClean="0"/>
              <a:t>συμβουλευτικής &amp; σύσταση γνωριμίας στην ομάδα</a:t>
            </a:r>
          </a:p>
          <a:p>
            <a:pPr marL="0" indent="0">
              <a:buNone/>
            </a:pPr>
            <a:r>
              <a:rPr lang="el-GR" b="1" i="1" dirty="0" smtClean="0"/>
              <a:t> 6-12 μήνες</a:t>
            </a:r>
            <a:r>
              <a:rPr lang="en-US" b="1" i="1" dirty="0" smtClean="0"/>
              <a:t>:</a:t>
            </a:r>
            <a:r>
              <a:rPr lang="el-GR" b="1" i="1" dirty="0" smtClean="0"/>
              <a:t> ατομικές συναντήσεις  ανά 15 ημέρες &amp; συγγραφή βιογραφικού</a:t>
            </a:r>
            <a:endParaRPr lang="el-GR" b="1" i="1" dirty="0"/>
          </a:p>
          <a:p>
            <a:r>
              <a:rPr lang="el-GR" b="1" i="1" dirty="0" smtClean="0"/>
              <a:t>εβδομαδιαία παρακολούθηση της ομάδας.</a:t>
            </a:r>
          </a:p>
          <a:p>
            <a:r>
              <a:rPr lang="el-GR" b="1" i="1" dirty="0" smtClean="0"/>
              <a:t>Συναντήσεις ζευγαριού</a:t>
            </a:r>
          </a:p>
          <a:p>
            <a:r>
              <a:rPr lang="el-GR" b="1" i="1" dirty="0" smtClean="0"/>
              <a:t>Στον 1 χρόνο θεραπείας +/- 12 μήνες</a:t>
            </a:r>
            <a:r>
              <a:rPr lang="en-US" b="1" i="1" dirty="0" smtClean="0"/>
              <a:t>:</a:t>
            </a:r>
            <a:endParaRPr lang="el-GR" b="1" i="1" dirty="0" smtClean="0"/>
          </a:p>
          <a:p>
            <a:pPr>
              <a:buFont typeface="Wingdings" panose="05000000000000000000" pitchFamily="2" charset="2"/>
              <a:buChar char="Ø"/>
            </a:pPr>
            <a:r>
              <a:rPr lang="el-GR" b="1" i="1" dirty="0" smtClean="0"/>
              <a:t>Συμπλήρωση </a:t>
            </a:r>
            <a:r>
              <a:rPr lang="el-GR" b="1" i="1" dirty="0"/>
              <a:t>της ετήσιας </a:t>
            </a:r>
            <a:r>
              <a:rPr lang="el-GR" b="1" i="1" dirty="0" smtClean="0"/>
              <a:t>αξιολόγησης</a:t>
            </a:r>
          </a:p>
          <a:p>
            <a:pPr>
              <a:buFont typeface="Wingdings" panose="05000000000000000000" pitchFamily="2" charset="2"/>
              <a:buChar char="Ø"/>
            </a:pPr>
            <a:r>
              <a:rPr lang="el-GR" b="1" i="1" dirty="0" smtClean="0"/>
              <a:t>Συνάντηση άτομο ή ζευγάρι, στην ολομέλεια θεραπευτών </a:t>
            </a:r>
            <a:r>
              <a:rPr lang="en-US" b="1" i="1" dirty="0" smtClean="0"/>
              <a:t>:</a:t>
            </a:r>
            <a:r>
              <a:rPr lang="el-GR" b="1" i="1" dirty="0" smtClean="0"/>
              <a:t> στόχος η παρουσίαση της ιστορίας τους,  η πορεία προς την απεξάρτηση και οι επόμενοι στόχοι</a:t>
            </a:r>
          </a:p>
          <a:p>
            <a:endParaRPr lang="el-GR" b="1" i="1" dirty="0"/>
          </a:p>
          <a:p>
            <a:endParaRPr lang="el-GR" b="1" dirty="0" smtClean="0"/>
          </a:p>
          <a:p>
            <a:endParaRPr lang="el-GR" b="1" dirty="0" smtClean="0"/>
          </a:p>
          <a:p>
            <a:endParaRPr lang="el-GR" dirty="0"/>
          </a:p>
          <a:p>
            <a:endParaRPr lang="el-GR" b="1" i="1" dirty="0"/>
          </a:p>
          <a:p>
            <a:endParaRPr lang="el-GR" dirty="0"/>
          </a:p>
        </p:txBody>
      </p:sp>
    </p:spTree>
    <p:extLst>
      <p:ext uri="{BB962C8B-B14F-4D97-AF65-F5344CB8AC3E}">
        <p14:creationId xmlns:p14="http://schemas.microsoft.com/office/powerpoint/2010/main" val="7034821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l-GR" sz="3200" b="1" dirty="0" err="1" smtClean="0"/>
              <a:t>Θεραπευτικη</a:t>
            </a:r>
            <a:r>
              <a:rPr lang="el-GR" sz="3200" b="1" dirty="0" smtClean="0"/>
              <a:t> </a:t>
            </a:r>
            <a:r>
              <a:rPr lang="el-GR" sz="3200" b="1" dirty="0" err="1" smtClean="0"/>
              <a:t>προσεγγιση</a:t>
            </a:r>
            <a:endParaRPr lang="el-GR" sz="3200" b="1" dirty="0"/>
          </a:p>
        </p:txBody>
      </p:sp>
      <p:sp>
        <p:nvSpPr>
          <p:cNvPr id="11267" name="Rectangle 3"/>
          <p:cNvSpPr>
            <a:spLocks noGrp="1" noChangeArrowheads="1"/>
          </p:cNvSpPr>
          <p:nvPr>
            <p:ph sz="quarter" idx="1"/>
          </p:nvPr>
        </p:nvSpPr>
        <p:spPr/>
        <p:txBody>
          <a:bodyPr>
            <a:normAutofit/>
          </a:bodyPr>
          <a:lstStyle/>
          <a:p>
            <a:pPr>
              <a:buFont typeface="Wingdings" pitchFamily="2" charset="2"/>
              <a:buNone/>
            </a:pPr>
            <a:endParaRPr lang="el-GR" sz="2800" b="1" dirty="0"/>
          </a:p>
          <a:p>
            <a:pPr>
              <a:buFont typeface="Wingdings" pitchFamily="2" charset="2"/>
              <a:buNone/>
            </a:pPr>
            <a:endParaRPr lang="el-GR" sz="2800" b="1" dirty="0"/>
          </a:p>
          <a:p>
            <a:pPr marL="0" indent="0">
              <a:buNone/>
            </a:pPr>
            <a:r>
              <a:rPr lang="el-GR" b="1" dirty="0"/>
              <a:t>Η πορεία για την </a:t>
            </a:r>
            <a:r>
              <a:rPr lang="el-GR" b="1" dirty="0" smtClean="0"/>
              <a:t>σταθεροποίηση </a:t>
            </a:r>
            <a:r>
              <a:rPr lang="el-GR" b="1" dirty="0"/>
              <a:t>της </a:t>
            </a:r>
            <a:r>
              <a:rPr lang="el-GR" b="1" dirty="0" smtClean="0"/>
              <a:t>αλλαγής….</a:t>
            </a:r>
            <a:endParaRPr lang="el-GR" b="1" dirty="0"/>
          </a:p>
          <a:p>
            <a:pPr>
              <a:buFont typeface="Wingdings" pitchFamily="2" charset="2"/>
              <a:buNone/>
            </a:pPr>
            <a:endParaRPr lang="el-GR" sz="2400" b="1" dirty="0"/>
          </a:p>
          <a:p>
            <a:r>
              <a:rPr lang="el-GR" b="1" dirty="0"/>
              <a:t>Η </a:t>
            </a:r>
            <a:r>
              <a:rPr lang="el-GR" b="1" dirty="0" smtClean="0"/>
              <a:t>συνέχιση </a:t>
            </a:r>
            <a:r>
              <a:rPr lang="el-GR" b="1" dirty="0"/>
              <a:t>της </a:t>
            </a:r>
            <a:r>
              <a:rPr lang="el-GR" b="1" dirty="0" smtClean="0"/>
              <a:t>δράσης</a:t>
            </a:r>
            <a:endParaRPr lang="el-GR" b="1" dirty="0"/>
          </a:p>
          <a:p>
            <a:r>
              <a:rPr lang="el-GR" b="1" dirty="0"/>
              <a:t>Η </a:t>
            </a:r>
            <a:r>
              <a:rPr lang="el-GR" b="1" dirty="0" smtClean="0"/>
              <a:t>διαφοροποίηση και η αναγνώριση </a:t>
            </a:r>
            <a:r>
              <a:rPr lang="el-GR" b="1" dirty="0"/>
              <a:t>της </a:t>
            </a:r>
            <a:endParaRPr lang="el-GR" b="1" dirty="0" smtClean="0"/>
          </a:p>
          <a:p>
            <a:r>
              <a:rPr lang="el-GR" b="1" dirty="0" smtClean="0"/>
              <a:t>Η ολοκλήρωση </a:t>
            </a:r>
            <a:endParaRPr lang="el-GR" b="1" dirty="0"/>
          </a:p>
          <a:p>
            <a:endParaRPr lang="el-GR" dirty="0"/>
          </a:p>
          <a:p>
            <a:endParaRPr lang="el-GR" sz="2400" b="1" dirty="0"/>
          </a:p>
        </p:txBody>
      </p:sp>
    </p:spTree>
    <p:extLst>
      <p:ext uri="{BB962C8B-B14F-4D97-AF65-F5344CB8AC3E}">
        <p14:creationId xmlns:p14="http://schemas.microsoft.com/office/powerpoint/2010/main" val="4067430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smtClean="0"/>
              <a:t>Θεραπευτικη</a:t>
            </a:r>
            <a:r>
              <a:rPr lang="el-GR" dirty="0" smtClean="0"/>
              <a:t> </a:t>
            </a:r>
            <a:r>
              <a:rPr lang="el-GR" dirty="0" err="1" smtClean="0"/>
              <a:t>προταση</a:t>
            </a:r>
            <a:r>
              <a:rPr lang="el-GR" dirty="0" smtClean="0"/>
              <a:t> </a:t>
            </a:r>
            <a:r>
              <a:rPr lang="el-GR" dirty="0" err="1" smtClean="0"/>
              <a:t>κεθεα</a:t>
            </a:r>
            <a:r>
              <a:rPr lang="el-GR" dirty="0" smtClean="0"/>
              <a:t> </a:t>
            </a:r>
            <a:r>
              <a:rPr lang="el-GR" dirty="0" err="1" smtClean="0"/>
              <a:t>αλφα</a:t>
            </a:r>
            <a:endParaRPr lang="el-GR" dirty="0"/>
          </a:p>
        </p:txBody>
      </p:sp>
      <p:sp>
        <p:nvSpPr>
          <p:cNvPr id="3" name="Θέση περιεχομένου 2"/>
          <p:cNvSpPr>
            <a:spLocks noGrp="1"/>
          </p:cNvSpPr>
          <p:nvPr>
            <p:ph sz="quarter" idx="1"/>
          </p:nvPr>
        </p:nvSpPr>
        <p:spPr/>
        <p:txBody>
          <a:bodyPr>
            <a:normAutofit/>
          </a:bodyPr>
          <a:lstStyle/>
          <a:p>
            <a:r>
              <a:rPr lang="el-GR" dirty="0" smtClean="0"/>
              <a:t>Η θεραπευτική πρόταση στοχεύει στην απεξάρτηση, στην αλλαγή και στην βελτίωση της ποιότητας ζωής.</a:t>
            </a:r>
          </a:p>
          <a:p>
            <a:r>
              <a:rPr lang="el-GR" dirty="0" smtClean="0"/>
              <a:t>Η εξάρτηση ως ψυχοκοινωνικό φαινόμενο</a:t>
            </a:r>
            <a:r>
              <a:rPr lang="en-US" dirty="0" smtClean="0"/>
              <a:t>,</a:t>
            </a:r>
            <a:r>
              <a:rPr lang="el-GR" dirty="0" smtClean="0"/>
              <a:t> με σύνθετη αιτιολογία</a:t>
            </a:r>
            <a:r>
              <a:rPr lang="en-US" dirty="0" smtClean="0"/>
              <a:t>,</a:t>
            </a:r>
            <a:r>
              <a:rPr lang="el-GR" dirty="0" smtClean="0"/>
              <a:t> που εμπλέκεται  το άτομο, η οικογένεια και η κοινωνία</a:t>
            </a:r>
          </a:p>
          <a:p>
            <a:r>
              <a:rPr lang="el-GR" dirty="0" smtClean="0"/>
              <a:t>Η θεραπεία της απεξάρτησης εστιάζει στο εδώ και τώρα</a:t>
            </a:r>
          </a:p>
          <a:p>
            <a:r>
              <a:rPr lang="el-GR" dirty="0" smtClean="0"/>
              <a:t> Εξατομίκευση </a:t>
            </a:r>
            <a:r>
              <a:rPr lang="el-GR" dirty="0"/>
              <a:t>της θεραπευτικής πρακτικής σύμφωνα με τα αιτήματα και τις προσωπικές ανάγκες κάθε ανθρώπου που ζητά </a:t>
            </a:r>
            <a:r>
              <a:rPr lang="el-GR" dirty="0" smtClean="0"/>
              <a:t>βοήθεια</a:t>
            </a:r>
            <a:endParaRPr lang="el-GR" dirty="0"/>
          </a:p>
        </p:txBody>
      </p:sp>
    </p:spTree>
    <p:extLst>
      <p:ext uri="{BB962C8B-B14F-4D97-AF65-F5344CB8AC3E}">
        <p14:creationId xmlns:p14="http://schemas.microsoft.com/office/powerpoint/2010/main" val="40169459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sz="quarter" idx="1"/>
          </p:nvPr>
        </p:nvSpPr>
        <p:spPr/>
        <p:txBody>
          <a:bodyPr>
            <a:normAutofit/>
          </a:bodyPr>
          <a:lstStyle/>
          <a:p>
            <a:r>
              <a:rPr lang="el-GR" dirty="0" smtClean="0"/>
              <a:t>Συνέχιση των στόχων  </a:t>
            </a:r>
            <a:r>
              <a:rPr lang="el-GR" dirty="0"/>
              <a:t>της προηγούμενης </a:t>
            </a:r>
            <a:r>
              <a:rPr lang="el-GR" dirty="0" smtClean="0"/>
              <a:t>περιόδου &amp; αξιοποίηση </a:t>
            </a:r>
            <a:r>
              <a:rPr lang="el-GR" dirty="0"/>
              <a:t>της θεραπευτικής ολομέλειας για την </a:t>
            </a:r>
            <a:r>
              <a:rPr lang="el-GR" dirty="0" err="1"/>
              <a:t>στοχοθεσία</a:t>
            </a:r>
            <a:r>
              <a:rPr lang="el-GR" dirty="0"/>
              <a:t> </a:t>
            </a:r>
            <a:r>
              <a:rPr lang="el-GR" dirty="0" smtClean="0"/>
              <a:t>του 2</a:t>
            </a:r>
            <a:r>
              <a:rPr lang="el-GR" baseline="30000" dirty="0" smtClean="0"/>
              <a:t>ου</a:t>
            </a:r>
            <a:r>
              <a:rPr lang="el-GR" dirty="0" smtClean="0"/>
              <a:t> χρόνου στη θεραπεία , με </a:t>
            </a:r>
            <a:r>
              <a:rPr lang="el-GR" dirty="0"/>
              <a:t>έμφαση στην </a:t>
            </a:r>
            <a:r>
              <a:rPr lang="el-GR" dirty="0" smtClean="0"/>
              <a:t>ενδυνάμωση,  στην βελτίωση και στην εδραίωση των αλλαγών</a:t>
            </a:r>
          </a:p>
          <a:p>
            <a:r>
              <a:rPr lang="el-GR" dirty="0" smtClean="0"/>
              <a:t>Αναγνώριση και </a:t>
            </a:r>
            <a:r>
              <a:rPr lang="el-GR" dirty="0" err="1" smtClean="0"/>
              <a:t>ενσυναίσθηση</a:t>
            </a:r>
            <a:r>
              <a:rPr lang="el-GR" dirty="0" smtClean="0"/>
              <a:t> </a:t>
            </a:r>
            <a:r>
              <a:rPr lang="el-GR" dirty="0"/>
              <a:t>των λόγων που οδήγησαν στην </a:t>
            </a:r>
            <a:r>
              <a:rPr lang="el-GR" dirty="0" smtClean="0"/>
              <a:t>εξάρτηση </a:t>
            </a:r>
          </a:p>
          <a:p>
            <a:r>
              <a:rPr lang="el-GR" dirty="0" smtClean="0"/>
              <a:t>Ανάπτυξη  </a:t>
            </a:r>
            <a:r>
              <a:rPr lang="el-GR" dirty="0"/>
              <a:t>προσωπικής λίστας προειδοποιητικών σημαδιών που οδηγούν σε υποτροπή</a:t>
            </a:r>
          </a:p>
          <a:p>
            <a:r>
              <a:rPr lang="el-GR" dirty="0" smtClean="0"/>
              <a:t>Ενίσχυση στη διαχείριση </a:t>
            </a:r>
            <a:r>
              <a:rPr lang="el-GR" dirty="0"/>
              <a:t>καταστάσεων κρίσης</a:t>
            </a:r>
          </a:p>
          <a:p>
            <a:r>
              <a:rPr lang="el-GR" dirty="0" smtClean="0"/>
              <a:t>Ανάδειξη </a:t>
            </a:r>
            <a:r>
              <a:rPr lang="el-GR" dirty="0"/>
              <a:t>νέων χαρακτηριστικών της ταυτότητας και σταθεροποίηση τους</a:t>
            </a:r>
          </a:p>
          <a:p>
            <a:endParaRPr lang="el-GR" dirty="0"/>
          </a:p>
          <a:p>
            <a:endParaRPr lang="el-GR" dirty="0"/>
          </a:p>
          <a:p>
            <a:endParaRPr lang="el-GR" dirty="0"/>
          </a:p>
        </p:txBody>
      </p:sp>
    </p:spTree>
    <p:extLst>
      <p:ext uri="{BB962C8B-B14F-4D97-AF65-F5344CB8AC3E}">
        <p14:creationId xmlns:p14="http://schemas.microsoft.com/office/powerpoint/2010/main" val="14566852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sz="quarter" idx="1"/>
          </p:nvPr>
        </p:nvSpPr>
        <p:spPr/>
        <p:txBody>
          <a:bodyPr>
            <a:normAutofit/>
          </a:bodyPr>
          <a:lstStyle/>
          <a:p>
            <a:r>
              <a:rPr lang="el-GR" b="1" i="1" dirty="0" smtClean="0"/>
              <a:t>Χρονική </a:t>
            </a:r>
            <a:r>
              <a:rPr lang="el-GR" b="1" i="1" dirty="0"/>
              <a:t>περίοδος </a:t>
            </a:r>
            <a:r>
              <a:rPr lang="el-GR" b="1" i="1" dirty="0" smtClean="0"/>
              <a:t>,</a:t>
            </a:r>
          </a:p>
          <a:p>
            <a:pPr marL="0" indent="0">
              <a:buNone/>
            </a:pPr>
            <a:r>
              <a:rPr lang="el-GR" b="1" i="1" dirty="0" smtClean="0"/>
              <a:t> 13- 18 μήνες &amp; 18-24 </a:t>
            </a:r>
            <a:r>
              <a:rPr lang="en-US" b="1" i="1" dirty="0" smtClean="0"/>
              <a:t>:</a:t>
            </a:r>
            <a:r>
              <a:rPr lang="el-GR" b="1" i="1" dirty="0" smtClean="0"/>
              <a:t> μηνιαίες  συναντήσεις ατομικής συμβουλευτικής </a:t>
            </a:r>
          </a:p>
          <a:p>
            <a:r>
              <a:rPr lang="el-GR" b="1" i="1" dirty="0" smtClean="0"/>
              <a:t>εβδομαδιαία παρακολούθηση της ομάδας</a:t>
            </a:r>
          </a:p>
          <a:p>
            <a:r>
              <a:rPr lang="el-GR" b="1" i="1" dirty="0" smtClean="0"/>
              <a:t> </a:t>
            </a:r>
            <a:r>
              <a:rPr lang="el-GR" b="1" i="1" dirty="0"/>
              <a:t>Πρόληψη υποτροπής</a:t>
            </a:r>
          </a:p>
          <a:p>
            <a:r>
              <a:rPr lang="el-GR" b="1" i="1" dirty="0" err="1"/>
              <a:t>Ε</a:t>
            </a:r>
            <a:r>
              <a:rPr lang="el-GR" b="1" i="1" dirty="0" err="1" smtClean="0"/>
              <a:t>νταξη</a:t>
            </a:r>
            <a:r>
              <a:rPr lang="el-GR" b="1" i="1" dirty="0" smtClean="0"/>
              <a:t> σε ομάδα </a:t>
            </a:r>
            <a:r>
              <a:rPr lang="el-GR" b="1" i="1" dirty="0" err="1" smtClean="0"/>
              <a:t>χοροθεραπείας</a:t>
            </a:r>
            <a:r>
              <a:rPr lang="el-GR" b="1" i="1" dirty="0" smtClean="0"/>
              <a:t> ή </a:t>
            </a:r>
            <a:r>
              <a:rPr lang="el-GR" b="1" i="1" dirty="0" err="1" smtClean="0"/>
              <a:t>δραματοθεραπείας</a:t>
            </a:r>
            <a:endParaRPr lang="el-GR" b="1" i="1" dirty="0" smtClean="0"/>
          </a:p>
          <a:p>
            <a:r>
              <a:rPr lang="el-GR" b="1" i="1" dirty="0" smtClean="0"/>
              <a:t>Συναντήσεις ζευγαριού</a:t>
            </a:r>
          </a:p>
          <a:p>
            <a:r>
              <a:rPr lang="el-GR" b="1" i="1" dirty="0" smtClean="0"/>
              <a:t>Διαδικασία ατομικού απολογισμού θεραπείας και ολοκλήρωση της</a:t>
            </a:r>
          </a:p>
          <a:p>
            <a:endParaRPr lang="el-GR" b="1" i="1" dirty="0" smtClean="0"/>
          </a:p>
          <a:p>
            <a:endParaRPr lang="el-GR" i="1" dirty="0"/>
          </a:p>
          <a:p>
            <a:endParaRPr lang="el-GR" b="1" i="1" dirty="0"/>
          </a:p>
          <a:p>
            <a:endParaRPr lang="el-GR" dirty="0"/>
          </a:p>
        </p:txBody>
      </p:sp>
    </p:spTree>
    <p:extLst>
      <p:ext uri="{BB962C8B-B14F-4D97-AF65-F5344CB8AC3E}">
        <p14:creationId xmlns:p14="http://schemas.microsoft.com/office/powerpoint/2010/main" val="34679420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Τίτλος 3"/>
          <p:cNvSpPr>
            <a:spLocks noGrp="1"/>
          </p:cNvSpPr>
          <p:nvPr>
            <p:ph type="title"/>
          </p:nvPr>
        </p:nvSpPr>
        <p:spPr>
          <a:xfrm rot="5400000" flipV="1">
            <a:off x="4837700" y="3036131"/>
            <a:ext cx="6309360" cy="792088"/>
          </a:xfrm>
        </p:spPr>
        <p:txBody>
          <a:bodyPr>
            <a:normAutofit/>
          </a:bodyPr>
          <a:lstStyle/>
          <a:p>
            <a:r>
              <a:rPr lang="el-GR" sz="2400" dirty="0" smtClean="0"/>
              <a:t>ξ</a:t>
            </a:r>
          </a:p>
        </p:txBody>
      </p:sp>
      <p:graphicFrame>
        <p:nvGraphicFramePr>
          <p:cNvPr id="7" name="Θέση εικόνας 6"/>
          <p:cNvGraphicFramePr>
            <a:graphicFrameLocks noGrp="1"/>
          </p:cNvGraphicFramePr>
          <p:nvPr>
            <p:ph type="pic" idx="1"/>
          </p:nvPr>
        </p:nvGraphicFramePr>
        <p:xfrm>
          <a:off x="1763688" y="620688"/>
          <a:ext cx="5486400" cy="4114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7412" name="Θέση κειμένου 5"/>
          <p:cNvSpPr>
            <a:spLocks noGrp="1"/>
          </p:cNvSpPr>
          <p:nvPr>
            <p:ph type="body" sz="half" idx="2"/>
          </p:nvPr>
        </p:nvSpPr>
        <p:spPr bwMode="auto">
          <a:xfrm>
            <a:off x="899592" y="5059363"/>
            <a:ext cx="5486400" cy="147875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2500" lnSpcReduction="20000"/>
          </a:bodyPr>
          <a:lstStyle/>
          <a:p>
            <a:r>
              <a:rPr lang="el-GR" sz="2200" dirty="0" smtClean="0"/>
              <a:t>Η υποτροπή μπορεί να συμβεί σε κάθε στάδιο</a:t>
            </a:r>
          </a:p>
          <a:p>
            <a:endParaRPr lang="el-GR" sz="1800" dirty="0" smtClean="0"/>
          </a:p>
          <a:p>
            <a:endParaRPr lang="el-GR" sz="1800" dirty="0"/>
          </a:p>
          <a:p>
            <a:r>
              <a:rPr lang="el-GR" sz="1800" b="1" i="1" dirty="0" smtClean="0"/>
              <a:t>ΣΤΑΔΙΑ </a:t>
            </a:r>
            <a:r>
              <a:rPr lang="el-GR" sz="1800" b="1" i="1" dirty="0"/>
              <a:t>ΑΛΛΑΓΗΣ</a:t>
            </a:r>
            <a:br>
              <a:rPr lang="el-GR" sz="1800" b="1" i="1" dirty="0"/>
            </a:br>
            <a:r>
              <a:rPr lang="en-US" sz="1800" b="1" i="1" dirty="0" err="1"/>
              <a:t>Prochaska</a:t>
            </a:r>
            <a:r>
              <a:rPr lang="en-US" sz="1800" b="1" i="1" dirty="0"/>
              <a:t> </a:t>
            </a:r>
            <a:r>
              <a:rPr lang="el-GR" sz="1800" b="1" i="1" dirty="0"/>
              <a:t> </a:t>
            </a:r>
            <a:r>
              <a:rPr lang="en-US" sz="1800" b="1" i="1" dirty="0"/>
              <a:t>&amp; </a:t>
            </a:r>
            <a:r>
              <a:rPr lang="en-US" sz="1800" b="1" i="1" dirty="0" err="1"/>
              <a:t>Diclemente</a:t>
            </a:r>
            <a:endParaRPr lang="el-GR" sz="1800" b="1" i="1" dirty="0" smtClean="0"/>
          </a:p>
        </p:txBody>
      </p:sp>
      <p:sp>
        <p:nvSpPr>
          <p:cNvPr id="17413" name="Έλλειψη 9"/>
          <p:cNvSpPr>
            <a:spLocks noChangeArrowheads="1"/>
          </p:cNvSpPr>
          <p:nvPr/>
        </p:nvSpPr>
        <p:spPr bwMode="auto">
          <a:xfrm>
            <a:off x="468313" y="404813"/>
            <a:ext cx="2159000" cy="1079500"/>
          </a:xfrm>
          <a:prstGeom prst="ellipse">
            <a:avLst/>
          </a:prstGeom>
          <a:solidFill>
            <a:schemeClr val="accent1"/>
          </a:solidFill>
          <a:ln w="12700" algn="ctr">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l-GR" sz="1800" dirty="0"/>
              <a:t>Είσοδος </a:t>
            </a:r>
          </a:p>
        </p:txBody>
      </p:sp>
      <p:sp>
        <p:nvSpPr>
          <p:cNvPr id="17414" name="Έλλειψη 10"/>
          <p:cNvSpPr>
            <a:spLocks noChangeArrowheads="1"/>
          </p:cNvSpPr>
          <p:nvPr/>
        </p:nvSpPr>
        <p:spPr bwMode="auto">
          <a:xfrm>
            <a:off x="235865" y="2892425"/>
            <a:ext cx="1728093" cy="1079500"/>
          </a:xfrm>
          <a:prstGeom prst="ellipse">
            <a:avLst/>
          </a:prstGeom>
          <a:solidFill>
            <a:schemeClr val="accent1"/>
          </a:solidFill>
          <a:ln w="12700" algn="ctr">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r>
              <a:rPr lang="el-GR" sz="1800" dirty="0" smtClean="0"/>
              <a:t>Έξοδος</a:t>
            </a:r>
            <a:endParaRPr lang="el-GR" sz="1800" dirty="0"/>
          </a:p>
        </p:txBody>
      </p:sp>
      <p:sp>
        <p:nvSpPr>
          <p:cNvPr id="17415" name="Δεξιό βέλος 15"/>
          <p:cNvSpPr>
            <a:spLocks noChangeArrowheads="1"/>
          </p:cNvSpPr>
          <p:nvPr/>
        </p:nvSpPr>
        <p:spPr bwMode="auto">
          <a:xfrm>
            <a:off x="2627313" y="944563"/>
            <a:ext cx="504825" cy="396875"/>
          </a:xfrm>
          <a:prstGeom prst="rightArrow">
            <a:avLst>
              <a:gd name="adj1" fmla="val 50000"/>
              <a:gd name="adj2" fmla="val 49973"/>
            </a:avLst>
          </a:prstGeom>
          <a:solidFill>
            <a:schemeClr val="accent1"/>
          </a:solidFill>
          <a:ln w="12700" algn="ctr">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l-GR"/>
          </a:p>
        </p:txBody>
      </p:sp>
      <p:sp>
        <p:nvSpPr>
          <p:cNvPr id="17416" name="Αριστερό βέλος 17"/>
          <p:cNvSpPr>
            <a:spLocks noChangeArrowheads="1"/>
          </p:cNvSpPr>
          <p:nvPr/>
        </p:nvSpPr>
        <p:spPr bwMode="auto">
          <a:xfrm>
            <a:off x="2124075" y="3213100"/>
            <a:ext cx="647700" cy="438150"/>
          </a:xfrm>
          <a:prstGeom prst="leftArrow">
            <a:avLst>
              <a:gd name="adj1" fmla="val 50000"/>
              <a:gd name="adj2" fmla="val 49932"/>
            </a:avLst>
          </a:prstGeom>
          <a:solidFill>
            <a:schemeClr val="accent1"/>
          </a:solidFill>
          <a:ln w="12700" algn="ctr">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l-GR"/>
          </a:p>
        </p:txBody>
      </p:sp>
    </p:spTree>
    <p:extLst>
      <p:ext uri="{BB962C8B-B14F-4D97-AF65-F5344CB8AC3E}">
        <p14:creationId xmlns:p14="http://schemas.microsoft.com/office/powerpoint/2010/main" val="2071864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 </a:t>
            </a:r>
            <a:r>
              <a:rPr lang="el-GR" dirty="0" err="1" smtClean="0"/>
              <a:t>θεραπευτικέσ</a:t>
            </a:r>
            <a:r>
              <a:rPr lang="el-GR" dirty="0" smtClean="0"/>
              <a:t> </a:t>
            </a:r>
            <a:r>
              <a:rPr lang="el-GR" dirty="0" err="1" smtClean="0"/>
              <a:t>διαδικασιεσ</a:t>
            </a:r>
            <a:endParaRPr lang="el-GR" dirty="0"/>
          </a:p>
        </p:txBody>
      </p:sp>
      <p:sp>
        <p:nvSpPr>
          <p:cNvPr id="3" name="Θέση περιεχομένου 2"/>
          <p:cNvSpPr>
            <a:spLocks noGrp="1"/>
          </p:cNvSpPr>
          <p:nvPr>
            <p:ph sz="quarter" idx="1"/>
          </p:nvPr>
        </p:nvSpPr>
        <p:spPr/>
        <p:txBody>
          <a:bodyPr>
            <a:normAutofit lnSpcReduction="10000"/>
          </a:bodyPr>
          <a:lstStyle/>
          <a:p>
            <a:r>
              <a:rPr lang="el-GR" dirty="0"/>
              <a:t>Εξατομικευμένη αντιμετώπιση του ατόμου (ατομικό πλάνο θεραπείας)</a:t>
            </a:r>
          </a:p>
          <a:p>
            <a:r>
              <a:rPr lang="el-GR" dirty="0"/>
              <a:t>Ατομική συμβουλευτική/υποστήριξη</a:t>
            </a:r>
          </a:p>
          <a:p>
            <a:r>
              <a:rPr lang="el-GR" dirty="0"/>
              <a:t>Ψυχιατρική υποστήριξη  και </a:t>
            </a:r>
            <a:r>
              <a:rPr lang="el-GR" dirty="0" smtClean="0"/>
              <a:t>φαρμακευτική αγωγή (</a:t>
            </a:r>
            <a:r>
              <a:rPr lang="el-GR" dirty="0"/>
              <a:t>κατά περίπτωση)</a:t>
            </a:r>
          </a:p>
          <a:p>
            <a:r>
              <a:rPr lang="el-GR" dirty="0"/>
              <a:t>Ομάδες Ανωνύμων </a:t>
            </a:r>
            <a:r>
              <a:rPr lang="el-GR" dirty="0" err="1"/>
              <a:t>Αυτοθεραπευόμενων</a:t>
            </a:r>
            <a:r>
              <a:rPr lang="el-GR" dirty="0"/>
              <a:t> </a:t>
            </a:r>
            <a:r>
              <a:rPr lang="el-GR" dirty="0" smtClean="0"/>
              <a:t>Τζογαδόρων</a:t>
            </a:r>
          </a:p>
          <a:p>
            <a:r>
              <a:rPr lang="el-GR" dirty="0" smtClean="0"/>
              <a:t>Ομάδα γυναικών</a:t>
            </a:r>
            <a:endParaRPr lang="el-GR" dirty="0"/>
          </a:p>
          <a:p>
            <a:r>
              <a:rPr lang="el-GR" dirty="0"/>
              <a:t>Οικογενειακή </a:t>
            </a:r>
            <a:r>
              <a:rPr lang="el-GR" dirty="0" smtClean="0"/>
              <a:t>θεραπεία (</a:t>
            </a:r>
            <a:r>
              <a:rPr lang="el-GR" dirty="0"/>
              <a:t>τύπου </a:t>
            </a:r>
            <a:r>
              <a:rPr lang="el-GR" dirty="0" err="1"/>
              <a:t>Al</a:t>
            </a:r>
            <a:r>
              <a:rPr lang="el-GR" dirty="0"/>
              <a:t>-</a:t>
            </a:r>
            <a:r>
              <a:rPr lang="el-GR" dirty="0" err="1"/>
              <a:t>anon</a:t>
            </a:r>
            <a:r>
              <a:rPr lang="el-GR" dirty="0" smtClean="0"/>
              <a:t>) και </a:t>
            </a:r>
            <a:r>
              <a:rPr lang="el-GR" dirty="0"/>
              <a:t>θεραπεία ζεύγους.</a:t>
            </a:r>
          </a:p>
          <a:p>
            <a:r>
              <a:rPr lang="el-GR" dirty="0" err="1" smtClean="0"/>
              <a:t>Δραματοθεραπεία</a:t>
            </a:r>
            <a:r>
              <a:rPr lang="el-GR" dirty="0"/>
              <a:t>, </a:t>
            </a:r>
            <a:r>
              <a:rPr lang="el-GR" dirty="0" err="1"/>
              <a:t>χοροθεραπεία</a:t>
            </a:r>
            <a:r>
              <a:rPr lang="el-GR" dirty="0"/>
              <a:t> </a:t>
            </a:r>
            <a:r>
              <a:rPr lang="el-GR" dirty="0" smtClean="0"/>
              <a:t>, </a:t>
            </a:r>
            <a:r>
              <a:rPr lang="el-GR" dirty="0" err="1" smtClean="0"/>
              <a:t>διαδραστικά</a:t>
            </a:r>
            <a:r>
              <a:rPr lang="el-GR" dirty="0" smtClean="0"/>
              <a:t> </a:t>
            </a:r>
            <a:r>
              <a:rPr lang="el-GR" dirty="0"/>
              <a:t>θεατρικά δρώμενα.</a:t>
            </a:r>
          </a:p>
          <a:p>
            <a:endParaRPr lang="el-GR" dirty="0"/>
          </a:p>
          <a:p>
            <a:endParaRPr lang="el-GR" dirty="0"/>
          </a:p>
        </p:txBody>
      </p:sp>
    </p:spTree>
    <p:extLst>
      <p:ext uri="{BB962C8B-B14F-4D97-AF65-F5344CB8AC3E}">
        <p14:creationId xmlns:p14="http://schemas.microsoft.com/office/powerpoint/2010/main" val="27287040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ΟΙ ΓΥΝΑΙΚΕΣ ΣΤΗ ΘΕΡΑΠΕΙΑ</a:t>
            </a:r>
            <a:endParaRPr lang="el-GR" dirty="0"/>
          </a:p>
        </p:txBody>
      </p:sp>
      <p:sp>
        <p:nvSpPr>
          <p:cNvPr id="3" name="Θέση περιεχομένου 2"/>
          <p:cNvSpPr>
            <a:spLocks noGrp="1"/>
          </p:cNvSpPr>
          <p:nvPr>
            <p:ph sz="quarter" idx="1"/>
          </p:nvPr>
        </p:nvSpPr>
        <p:spPr/>
        <p:txBody>
          <a:bodyPr>
            <a:normAutofit fontScale="92500" lnSpcReduction="20000"/>
          </a:bodyPr>
          <a:lstStyle/>
          <a:p>
            <a:r>
              <a:rPr lang="el-GR" dirty="0" smtClean="0"/>
              <a:t>Οι γυναίκες ξεκινάνε την ενασχόληση με τον τζόγο σε μεγαλύτερη ηλικία από τους άντρες</a:t>
            </a:r>
          </a:p>
          <a:p>
            <a:r>
              <a:rPr lang="el-GR" dirty="0" smtClean="0"/>
              <a:t>Στις περισσότερες, το άγχος, η κατάθλιψη προηγείται του τζόγου</a:t>
            </a:r>
          </a:p>
          <a:p>
            <a:r>
              <a:rPr lang="el-GR" dirty="0" smtClean="0"/>
              <a:t>Ο τζόγος λειτουργεί ως ίαση στα δύσκολα συναισθήματα, προσφέρει ανακούφιση στον θυμό, στον φόβο, στον πόνο</a:t>
            </a:r>
          </a:p>
          <a:p>
            <a:r>
              <a:rPr lang="el-GR" dirty="0" smtClean="0"/>
              <a:t>Πιο εύκολα από τους άντρες αναγνωρίζουν το πρόβλημα, πιο δύσκολα δεσμεύονται στην θεραπεία</a:t>
            </a:r>
          </a:p>
          <a:p>
            <a:r>
              <a:rPr lang="el-GR" b="1" i="1" dirty="0" smtClean="0"/>
              <a:t>Στόχος της ομάδας</a:t>
            </a:r>
            <a:r>
              <a:rPr lang="en-US" b="1" i="1" dirty="0" smtClean="0"/>
              <a:t>:</a:t>
            </a:r>
            <a:r>
              <a:rPr lang="el-GR" b="1" i="1" dirty="0" smtClean="0"/>
              <a:t> η ομοιογένεια του φύλου διαμορφώνει αίσθηση ασφάλειας ώστε να μπορέσουν να εξωτερικεύσουν  και να εκφράσουν βιώματα του παρελθόντος και του παρόντος που  συνδέονται με την γυναικεία τους φύση, τα συναισθήματα τους και την αξία τους ως γυναίκες και </a:t>
            </a:r>
            <a:r>
              <a:rPr lang="el-GR" b="1" i="1" smtClean="0"/>
              <a:t>ως άτομα</a:t>
            </a:r>
            <a:endParaRPr lang="el-GR" b="1" i="1" dirty="0"/>
          </a:p>
        </p:txBody>
      </p:sp>
    </p:spTree>
    <p:extLst>
      <p:ext uri="{BB962C8B-B14F-4D97-AF65-F5344CB8AC3E}">
        <p14:creationId xmlns:p14="http://schemas.microsoft.com/office/powerpoint/2010/main" val="1664864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7467600" cy="418058"/>
          </a:xfrm>
        </p:spPr>
        <p:txBody>
          <a:bodyPr>
            <a:normAutofit fontScale="90000"/>
          </a:bodyPr>
          <a:lstStyle/>
          <a:p>
            <a:endParaRPr lang="el-GR"/>
          </a:p>
        </p:txBody>
      </p:sp>
      <p:sp>
        <p:nvSpPr>
          <p:cNvPr id="3" name="Θέση περιεχομένου 2"/>
          <p:cNvSpPr>
            <a:spLocks noGrp="1"/>
          </p:cNvSpPr>
          <p:nvPr>
            <p:ph sz="quarter" idx="1"/>
          </p:nvPr>
        </p:nvSpPr>
        <p:spPr>
          <a:xfrm>
            <a:off x="457200" y="1340768"/>
            <a:ext cx="7467600" cy="5133184"/>
          </a:xfrm>
        </p:spPr>
        <p:txBody>
          <a:bodyPr>
            <a:normAutofit fontScale="92500" lnSpcReduction="10000"/>
          </a:bodyPr>
          <a:lstStyle/>
          <a:p>
            <a:r>
              <a:rPr lang="el-GR" dirty="0"/>
              <a:t>Ο επαναπροσδιορισμός των στάσεων, σκέψεων, αντιλήψεων, συμπεριφορών, συναισθημάτων  και σχέσεων, με βάση την ενεργή συμμετοχή και την ανάληψη  προσωπικής ευθύνης </a:t>
            </a:r>
            <a:endParaRPr lang="el-GR" dirty="0" smtClean="0"/>
          </a:p>
          <a:p>
            <a:r>
              <a:rPr lang="el-GR" dirty="0" smtClean="0"/>
              <a:t>Η </a:t>
            </a:r>
            <a:r>
              <a:rPr lang="el-GR" dirty="0"/>
              <a:t>διερεύνηση της προσωπικής ιστορίας  &amp; η αναδιατύπωση της  μέσα από συνδέσεις στο </a:t>
            </a:r>
            <a:r>
              <a:rPr lang="el-GR" u="sng" dirty="0"/>
              <a:t>εδώ και τώρα</a:t>
            </a:r>
            <a:r>
              <a:rPr lang="el-GR" dirty="0"/>
              <a:t> , σημαντικών σημείων που συνδέονται με την </a:t>
            </a:r>
            <a:r>
              <a:rPr lang="el-GR" dirty="0" smtClean="0"/>
              <a:t>υποστήριξη της απεξάρτησης</a:t>
            </a:r>
          </a:p>
          <a:p>
            <a:r>
              <a:rPr lang="en-US" dirty="0" smtClean="0"/>
              <a:t>H </a:t>
            </a:r>
            <a:r>
              <a:rPr lang="el-GR" dirty="0" smtClean="0"/>
              <a:t>αποκατάσταση των οικογενειακών σχέσεων  και ζεύγους</a:t>
            </a:r>
          </a:p>
          <a:p>
            <a:r>
              <a:rPr lang="el-GR" dirty="0" smtClean="0"/>
              <a:t>Η </a:t>
            </a:r>
            <a:r>
              <a:rPr lang="el-GR" dirty="0"/>
              <a:t>πρόληψη της υποτροπής </a:t>
            </a:r>
            <a:r>
              <a:rPr lang="en-US" dirty="0"/>
              <a:t>:</a:t>
            </a:r>
            <a:r>
              <a:rPr lang="el-GR" dirty="0"/>
              <a:t> η υποτροπή είναι ένα σύνηθες φαινόμενο στις </a:t>
            </a:r>
            <a:r>
              <a:rPr lang="el-GR" dirty="0" err="1"/>
              <a:t>εξαρτητικές</a:t>
            </a:r>
            <a:r>
              <a:rPr lang="el-GR" dirty="0"/>
              <a:t> συμπεριφορές, όπου </a:t>
            </a:r>
            <a:r>
              <a:rPr lang="el-GR" dirty="0" smtClean="0"/>
              <a:t>τα </a:t>
            </a:r>
            <a:r>
              <a:rPr lang="el-GR" dirty="0"/>
              <a:t>άτομα έχουν να την αντιμετωπίσουν, να μάθουν από τα λάθη τους και να μάθουν τρόπους για την παρεμπόδιση ή την διαχείριση της εμφάνισης της </a:t>
            </a:r>
            <a:endParaRPr lang="en-US" dirty="0"/>
          </a:p>
          <a:p>
            <a:endParaRPr lang="el-GR" dirty="0" smtClean="0"/>
          </a:p>
          <a:p>
            <a:pPr marL="0" indent="0">
              <a:buNone/>
            </a:pPr>
            <a:endParaRPr lang="el-GR" sz="4200" dirty="0" smtClean="0"/>
          </a:p>
          <a:p>
            <a:pPr marL="0" indent="0">
              <a:buNone/>
            </a:pPr>
            <a:endParaRPr lang="el-GR" sz="5000" b="1" i="1" dirty="0"/>
          </a:p>
          <a:p>
            <a:endParaRPr lang="el-GR" dirty="0"/>
          </a:p>
          <a:p>
            <a:pPr marL="0" indent="0">
              <a:buNone/>
            </a:pPr>
            <a:endParaRPr lang="el-GR" dirty="0"/>
          </a:p>
          <a:p>
            <a:endParaRPr lang="el-GR" dirty="0"/>
          </a:p>
        </p:txBody>
      </p:sp>
    </p:spTree>
    <p:extLst>
      <p:ext uri="{BB962C8B-B14F-4D97-AF65-F5344CB8AC3E}">
        <p14:creationId xmlns:p14="http://schemas.microsoft.com/office/powerpoint/2010/main" val="34207956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sz="quarter" idx="1"/>
          </p:nvPr>
        </p:nvSpPr>
        <p:spPr/>
        <p:txBody>
          <a:bodyPr>
            <a:normAutofit lnSpcReduction="10000"/>
          </a:bodyPr>
          <a:lstStyle/>
          <a:p>
            <a:pPr marL="0" indent="0">
              <a:buNone/>
            </a:pPr>
            <a:r>
              <a:rPr lang="el-GR" sz="1400" b="1" i="1" dirty="0" smtClean="0"/>
              <a:t>…</a:t>
            </a:r>
            <a:r>
              <a:rPr lang="el-GR" b="1" i="1" dirty="0"/>
              <a:t>η  δημιουργίας σχέσης εμπιστοσύνης και σεβασμού ανάμεσα σε θεραπευτή και </a:t>
            </a:r>
            <a:r>
              <a:rPr lang="el-GR" b="1" i="1" dirty="0" err="1"/>
              <a:t>θεραπευόμενο</a:t>
            </a:r>
            <a:r>
              <a:rPr lang="el-GR" b="1" i="1" dirty="0" smtClean="0"/>
              <a:t>…</a:t>
            </a:r>
          </a:p>
          <a:p>
            <a:pPr marL="0" indent="0">
              <a:buNone/>
            </a:pPr>
            <a:endParaRPr lang="el-GR" b="1" i="1" dirty="0"/>
          </a:p>
          <a:p>
            <a:pPr marL="0" indent="0">
              <a:buNone/>
            </a:pPr>
            <a:r>
              <a:rPr lang="el-GR" b="1" i="1" dirty="0" smtClean="0"/>
              <a:t>…η αποδοχή των ορίων του εξαρτημένου στην διαδικασία  της θεραπείας…</a:t>
            </a:r>
          </a:p>
          <a:p>
            <a:pPr marL="0" indent="0">
              <a:buNone/>
            </a:pPr>
            <a:endParaRPr lang="el-GR" b="1" i="1" dirty="0"/>
          </a:p>
          <a:p>
            <a:pPr marL="0" indent="0">
              <a:buNone/>
            </a:pPr>
            <a:r>
              <a:rPr lang="el-GR" b="1" i="1" dirty="0" smtClean="0"/>
              <a:t>…ο θεραπευτής μπορεί να δουλέψει μόνο με το υλικό που θέλει ο παθολογικός παίκτης να μοιραστεί …</a:t>
            </a:r>
            <a:endParaRPr lang="el-GR" b="1" i="1" dirty="0"/>
          </a:p>
          <a:p>
            <a:pPr marL="0" indent="0">
              <a:buNone/>
            </a:pPr>
            <a:endParaRPr lang="el-GR" b="1" i="1" dirty="0"/>
          </a:p>
          <a:p>
            <a:pPr marL="0" indent="0">
              <a:buNone/>
            </a:pPr>
            <a:r>
              <a:rPr lang="el-GR" altLang="el-GR" b="1" i="1" dirty="0">
                <a:sym typeface="Wingdings" pitchFamily="2" charset="2"/>
              </a:rPr>
              <a:t>…συνειδητή διαδικασία αλλαγής , η διαδρομή από την  εξάρτηση στην απεξάρτηση</a:t>
            </a:r>
            <a:r>
              <a:rPr lang="el-GR" altLang="el-GR" b="1" i="1" dirty="0" smtClean="0">
                <a:sym typeface="Wingdings" pitchFamily="2" charset="2"/>
              </a:rPr>
              <a:t>…</a:t>
            </a:r>
          </a:p>
          <a:p>
            <a:pPr marL="0" indent="0">
              <a:buNone/>
            </a:pPr>
            <a:endParaRPr lang="el-GR" altLang="el-GR" b="1" i="1" dirty="0">
              <a:sym typeface="Wingdings" pitchFamily="2" charset="2"/>
            </a:endParaRPr>
          </a:p>
          <a:p>
            <a:pPr marL="0" indent="0">
              <a:buNone/>
            </a:pPr>
            <a:endParaRPr lang="el-GR" altLang="el-GR" b="1" i="1" dirty="0">
              <a:sym typeface="Wingdings" pitchFamily="2" charset="2"/>
            </a:endParaRPr>
          </a:p>
          <a:p>
            <a:endParaRPr lang="el-GR" dirty="0"/>
          </a:p>
        </p:txBody>
      </p:sp>
    </p:spTree>
    <p:extLst>
      <p:ext uri="{BB962C8B-B14F-4D97-AF65-F5344CB8AC3E}">
        <p14:creationId xmlns:p14="http://schemas.microsoft.com/office/powerpoint/2010/main" val="12605619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7467600" cy="562074"/>
          </a:xfrm>
        </p:spPr>
        <p:txBody>
          <a:bodyPr>
            <a:normAutofit/>
          </a:bodyPr>
          <a:lstStyle/>
          <a:p>
            <a:r>
              <a:rPr lang="el-GR" dirty="0" err="1" smtClean="0"/>
              <a:t>Σημαντικεσ</a:t>
            </a:r>
            <a:r>
              <a:rPr lang="el-GR" dirty="0" smtClean="0"/>
              <a:t> </a:t>
            </a:r>
            <a:r>
              <a:rPr lang="el-GR" dirty="0" err="1" smtClean="0"/>
              <a:t>περιοχεσ</a:t>
            </a:r>
            <a:r>
              <a:rPr lang="el-GR" dirty="0" smtClean="0"/>
              <a:t> </a:t>
            </a:r>
            <a:r>
              <a:rPr lang="el-GR" dirty="0" err="1" smtClean="0"/>
              <a:t>παρεμβασησ</a:t>
            </a:r>
            <a:endParaRPr lang="el-GR" dirty="0"/>
          </a:p>
        </p:txBody>
      </p:sp>
      <p:sp>
        <p:nvSpPr>
          <p:cNvPr id="3" name="Θέση περιεχομένου 2"/>
          <p:cNvSpPr>
            <a:spLocks noGrp="1"/>
          </p:cNvSpPr>
          <p:nvPr>
            <p:ph sz="quarter" idx="1"/>
          </p:nvPr>
        </p:nvSpPr>
        <p:spPr>
          <a:xfrm>
            <a:off x="395536" y="908720"/>
            <a:ext cx="7467600" cy="4873752"/>
          </a:xfrm>
        </p:spPr>
        <p:txBody>
          <a:bodyPr>
            <a:noAutofit/>
          </a:bodyPr>
          <a:lstStyle/>
          <a:p>
            <a:endParaRPr lang="el-GR" dirty="0" smtClean="0"/>
          </a:p>
          <a:p>
            <a:r>
              <a:rPr lang="el-GR" dirty="0" smtClean="0"/>
              <a:t>Έλεγχος </a:t>
            </a:r>
            <a:r>
              <a:rPr lang="el-GR" dirty="0" smtClean="0"/>
              <a:t>της παρόρμησης</a:t>
            </a:r>
          </a:p>
          <a:p>
            <a:pPr marL="0" indent="0">
              <a:buNone/>
            </a:pPr>
            <a:r>
              <a:rPr lang="el-GR" dirty="0" smtClean="0"/>
              <a:t>Αδυναμία καθυστέρησης της ικανοποίησης των αναγκών, έλλειψη  ορίων, έλλειψη </a:t>
            </a:r>
            <a:r>
              <a:rPr lang="el-GR" dirty="0" smtClean="0"/>
              <a:t>ελέγχου</a:t>
            </a:r>
          </a:p>
          <a:p>
            <a:pPr marL="0" indent="0">
              <a:buNone/>
            </a:pPr>
            <a:r>
              <a:rPr lang="el-GR" dirty="0" smtClean="0"/>
              <a:t>Δομικό χαρακτηριστικό της συμπεριφοράς</a:t>
            </a:r>
            <a:r>
              <a:rPr lang="en-US" dirty="0" smtClean="0"/>
              <a:t>:</a:t>
            </a:r>
            <a:r>
              <a:rPr lang="el-GR" dirty="0" smtClean="0"/>
              <a:t> αυτόματη πράξη σε απάντηση ερεθίσματος φυσικού   ή ψυχικού, βασική έλλειψη οποιασδήποτε πρότερης επεξεργασίας πριν την πράξη</a:t>
            </a:r>
          </a:p>
          <a:p>
            <a:pPr marL="0" indent="0">
              <a:buNone/>
            </a:pPr>
            <a:endParaRPr lang="el-GR" dirty="0" smtClean="0"/>
          </a:p>
          <a:p>
            <a:pPr marL="0" indent="0">
              <a:buNone/>
            </a:pPr>
            <a:r>
              <a:rPr lang="el-GR" sz="2000" i="1" dirty="0" smtClean="0"/>
              <a:t>…Ζητάω </a:t>
            </a:r>
            <a:r>
              <a:rPr lang="el-GR" sz="2000" i="1" dirty="0"/>
              <a:t>κατά καιρούς χρήματα από την γυναίκα μου, τον αδερφό μου, τη μάνα μου και είναι πρόθυμοι να βοηθήσουν. […] Επίσης πήρα δάνειο και έβγαλα πιστωτικές κάρτες με το ίδιο αποτέλεσμα. Ζούσα μέσα σε ένα παραλήρημα. Έπαιζα συνέχεια και έχανα συνέχεια. […] δανείστηκα χρήματα από όποιον ήταν διατεθειμένος να μου </a:t>
            </a:r>
            <a:r>
              <a:rPr lang="el-GR" sz="2000" i="1" dirty="0" smtClean="0"/>
              <a:t>δώσει</a:t>
            </a:r>
            <a:endParaRPr lang="el-GR" sz="2000" i="1" dirty="0" smtClean="0"/>
          </a:p>
        </p:txBody>
      </p:sp>
    </p:spTree>
    <p:extLst>
      <p:ext uri="{BB962C8B-B14F-4D97-AF65-F5344CB8AC3E}">
        <p14:creationId xmlns:p14="http://schemas.microsoft.com/office/powerpoint/2010/main" val="42486754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sz="quarter" idx="1"/>
          </p:nvPr>
        </p:nvSpPr>
        <p:spPr/>
        <p:txBody>
          <a:bodyPr>
            <a:normAutofit fontScale="92500" lnSpcReduction="10000"/>
          </a:bodyPr>
          <a:lstStyle/>
          <a:p>
            <a:r>
              <a:rPr lang="el-GR" dirty="0"/>
              <a:t>Προβληματική αυτοεκτίμηση</a:t>
            </a:r>
          </a:p>
          <a:p>
            <a:pPr marL="0" indent="0">
              <a:buNone/>
            </a:pPr>
            <a:r>
              <a:rPr lang="el-GR" dirty="0"/>
              <a:t> Έλλειψη προσωπικής αναγνώρισης, μη ρεαλιστικές προσδοκίες ,αντιστάθμιση του υπερτροφικού εγώ</a:t>
            </a:r>
          </a:p>
          <a:p>
            <a:pPr marL="0" indent="0">
              <a:buNone/>
            </a:pPr>
            <a:r>
              <a:rPr lang="el-GR" i="1" dirty="0"/>
              <a:t>…Όταν άρχισα να παίζω στοίχημα, στην αρχή κέρδιζα συνέχεια και έτσι όλοι με πλησίαζαν για προγνωστικά και έτσι αρχίζω να χρησιμοποιώ το τζόγο ως μέσο προβολής του εαυτού μου</a:t>
            </a:r>
          </a:p>
          <a:p>
            <a:pPr marL="0" indent="0">
              <a:buNone/>
            </a:pPr>
            <a:r>
              <a:rPr lang="el-GR" i="1" dirty="0"/>
              <a:t>…έπαιξα ένα </a:t>
            </a:r>
            <a:r>
              <a:rPr lang="el-GR" i="1" dirty="0" err="1"/>
              <a:t>πράγματικά</a:t>
            </a:r>
            <a:r>
              <a:rPr lang="el-GR" i="1" dirty="0"/>
              <a:t> μεγάλο ποσό για τα δεδομένα μου πρώτη φορά (1.000€) κάτι που νομίζω ανέκαθεν ήταν απωθημένο μου ίσως σαν μια έκφραση απόλυτης ελευθερίας [...] δεν τους έχω ανάγκη και πως τώρα είμαι παντοδύναμος και ανεξάρτητος. Δυστυχώς και πάλι κέρδισα και τα συναισθήματα μεγαλομανίας για ένα μήνα έδιναν και έπαιρναν.</a:t>
            </a:r>
          </a:p>
          <a:p>
            <a:pPr marL="0" indent="0">
              <a:buNone/>
            </a:pPr>
            <a:endParaRPr lang="el-GR" i="1" dirty="0"/>
          </a:p>
          <a:p>
            <a:pPr marL="0" indent="0">
              <a:buNone/>
            </a:pPr>
            <a:endParaRPr lang="el-GR" i="1" dirty="0">
              <a:latin typeface="Candara" pitchFamily="34" charset="0"/>
            </a:endParaRPr>
          </a:p>
          <a:p>
            <a:endParaRPr lang="el-GR" i="1" dirty="0">
              <a:latin typeface="Candara" pitchFamily="34" charset="0"/>
            </a:endParaRPr>
          </a:p>
          <a:p>
            <a:endParaRPr lang="el-GR" dirty="0"/>
          </a:p>
        </p:txBody>
      </p:sp>
    </p:spTree>
    <p:extLst>
      <p:ext uri="{BB962C8B-B14F-4D97-AF65-F5344CB8AC3E}">
        <p14:creationId xmlns:p14="http://schemas.microsoft.com/office/powerpoint/2010/main" val="13566506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70913"/>
            <a:ext cx="7467600" cy="45719"/>
          </a:xfrm>
        </p:spPr>
        <p:txBody>
          <a:bodyPr>
            <a:normAutofit fontScale="90000"/>
          </a:bodyPr>
          <a:lstStyle/>
          <a:p>
            <a:endParaRPr lang="el-GR" dirty="0"/>
          </a:p>
        </p:txBody>
      </p:sp>
      <p:sp>
        <p:nvSpPr>
          <p:cNvPr id="3" name="Θέση περιεχομένου 2"/>
          <p:cNvSpPr>
            <a:spLocks noGrp="1"/>
          </p:cNvSpPr>
          <p:nvPr>
            <p:ph sz="quarter" idx="1"/>
          </p:nvPr>
        </p:nvSpPr>
        <p:spPr>
          <a:xfrm>
            <a:off x="457200" y="116632"/>
            <a:ext cx="7467600" cy="6357320"/>
          </a:xfrm>
        </p:spPr>
        <p:txBody>
          <a:bodyPr>
            <a:normAutofit/>
          </a:bodyPr>
          <a:lstStyle/>
          <a:p>
            <a:endParaRPr lang="el-GR" dirty="0" smtClean="0"/>
          </a:p>
          <a:p>
            <a:r>
              <a:rPr lang="el-GR" dirty="0" smtClean="0"/>
              <a:t>Αποσύνδεση </a:t>
            </a:r>
            <a:r>
              <a:rPr lang="el-GR" dirty="0"/>
              <a:t>από την πραγματικότητα</a:t>
            </a:r>
          </a:p>
          <a:p>
            <a:pPr marL="0" indent="0">
              <a:buNone/>
            </a:pPr>
            <a:endParaRPr lang="el-GR" dirty="0" smtClean="0"/>
          </a:p>
          <a:p>
            <a:pPr marL="0" indent="0">
              <a:buNone/>
            </a:pPr>
            <a:r>
              <a:rPr lang="el-GR" dirty="0" smtClean="0"/>
              <a:t>Τα </a:t>
            </a:r>
            <a:r>
              <a:rPr lang="el-GR" dirty="0"/>
              <a:t>ψέματα, το « </a:t>
            </a:r>
            <a:r>
              <a:rPr lang="el-GR" dirty="0" err="1"/>
              <a:t>φαίνεσθαι</a:t>
            </a:r>
            <a:r>
              <a:rPr lang="el-GR" dirty="0"/>
              <a:t>» και το «είναι», η αδυναμία ρύθμισης του συναισθήματος ως διασπαστικό σύμπτωμα που διαμορφώνει συνθήκες που η συναισθηματική διεργασία «παγώνει» και δεν υπάρχει αντίληψη του τραυματικού ή του αφόρητου</a:t>
            </a:r>
          </a:p>
          <a:p>
            <a:pPr marL="0" indent="0">
              <a:buNone/>
            </a:pPr>
            <a:endParaRPr lang="el-GR" sz="1900" i="1" dirty="0" smtClean="0">
              <a:latin typeface="Candara" pitchFamily="34" charset="0"/>
            </a:endParaRPr>
          </a:p>
          <a:p>
            <a:pPr marL="0" indent="0">
              <a:buNone/>
            </a:pPr>
            <a:r>
              <a:rPr lang="el-GR" sz="1900" i="1" dirty="0" smtClean="0">
                <a:latin typeface="Candara" pitchFamily="34" charset="0"/>
              </a:rPr>
              <a:t>……Τα </a:t>
            </a:r>
            <a:r>
              <a:rPr lang="el-GR" sz="1900" i="1" dirty="0">
                <a:latin typeface="Candara" pitchFamily="34" charset="0"/>
              </a:rPr>
              <a:t>ψέματα πλέον ήταν απίστευτα πολλά. Ακόμα δεν μπορώ να πιστέψω πώς μπορούσα να λέω τόσα ψέματα. Όταν τα έλεγα δεν ένιωθα τίποτα. Μου έβγαιναν με μεγάλη άνεση, χωρίς ντροπές και αναστολές. Πλέον δε με αναγνώριζα. Έκανα και έλεγα πράγματα που ακόμα και τώρα δεν μπορώ να το πιστέψω ότι ήμουν εγώ αυτός που τα έκανε.  Έτσι λοιπόν συνέχιζα να παίζω ζώντας μέσα στο ψέμα και, προσπαθώντας να λύσω τα οικονομικά προβλήματα, τα έκανα χειρότερα</a:t>
            </a:r>
            <a:endParaRPr lang="el-GR" sz="1900" dirty="0">
              <a:latin typeface="Candara" pitchFamily="34" charset="0"/>
            </a:endParaRPr>
          </a:p>
          <a:p>
            <a:endParaRPr lang="el-GR" sz="1900" dirty="0"/>
          </a:p>
        </p:txBody>
      </p:sp>
    </p:spTree>
    <p:extLst>
      <p:ext uri="{BB962C8B-B14F-4D97-AF65-F5344CB8AC3E}">
        <p14:creationId xmlns:p14="http://schemas.microsoft.com/office/powerpoint/2010/main" val="22718654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7467600" cy="58018"/>
          </a:xfrm>
        </p:spPr>
        <p:txBody>
          <a:bodyPr>
            <a:normAutofit fontScale="90000"/>
          </a:bodyPr>
          <a:lstStyle/>
          <a:p>
            <a:endParaRPr lang="el-GR" dirty="0"/>
          </a:p>
        </p:txBody>
      </p:sp>
      <p:sp>
        <p:nvSpPr>
          <p:cNvPr id="3" name="Θέση περιεχομένου 2"/>
          <p:cNvSpPr>
            <a:spLocks noGrp="1"/>
          </p:cNvSpPr>
          <p:nvPr>
            <p:ph sz="quarter" idx="1"/>
          </p:nvPr>
        </p:nvSpPr>
        <p:spPr>
          <a:xfrm>
            <a:off x="457200" y="476672"/>
            <a:ext cx="7467600" cy="5997280"/>
          </a:xfrm>
        </p:spPr>
        <p:txBody>
          <a:bodyPr>
            <a:normAutofit lnSpcReduction="10000"/>
          </a:bodyPr>
          <a:lstStyle/>
          <a:p>
            <a:endParaRPr lang="el-GR" dirty="0" smtClean="0"/>
          </a:p>
          <a:p>
            <a:r>
              <a:rPr lang="el-GR" dirty="0" smtClean="0"/>
              <a:t>Περιορισμένη </a:t>
            </a:r>
            <a:r>
              <a:rPr lang="el-GR" dirty="0"/>
              <a:t>αίσθηση της πραγματικότητας</a:t>
            </a:r>
          </a:p>
          <a:p>
            <a:pPr marL="0" indent="0">
              <a:buNone/>
            </a:pPr>
            <a:endParaRPr lang="el-GR" dirty="0" smtClean="0"/>
          </a:p>
          <a:p>
            <a:pPr marL="0" indent="0">
              <a:buNone/>
            </a:pPr>
            <a:r>
              <a:rPr lang="el-GR" dirty="0" smtClean="0"/>
              <a:t>Μη </a:t>
            </a:r>
            <a:r>
              <a:rPr lang="el-GR" dirty="0"/>
              <a:t>ρεαλιστική σκέψη, η μαγική σκέψη στη διαμόρφωση συμπεριφορών που υποστηρίζονται από εσφαλμένους μηχανισμούς και ορίζουν σε ένα βαθμό τις επιλογές του </a:t>
            </a:r>
            <a:r>
              <a:rPr lang="el-GR" dirty="0" smtClean="0"/>
              <a:t>ατόμου, η εξιδανίκευση του χρήματος, η </a:t>
            </a:r>
            <a:r>
              <a:rPr lang="el-GR" dirty="0" err="1" smtClean="0"/>
              <a:t>πλουτομανία</a:t>
            </a:r>
            <a:r>
              <a:rPr lang="el-GR" dirty="0" smtClean="0"/>
              <a:t>, η τάση αντικατάστασης της πραγματικότητας με μία εικονική</a:t>
            </a:r>
          </a:p>
          <a:p>
            <a:pPr marL="0" indent="0">
              <a:buNone/>
            </a:pPr>
            <a:endParaRPr lang="el-GR" dirty="0" smtClean="0"/>
          </a:p>
          <a:p>
            <a:pPr marL="0" indent="0">
              <a:buNone/>
            </a:pPr>
            <a:r>
              <a:rPr lang="el-GR" sz="2000" i="1" dirty="0" smtClean="0">
                <a:latin typeface="Candara" pitchFamily="34" charset="0"/>
              </a:rPr>
              <a:t>…Τα </a:t>
            </a:r>
            <a:r>
              <a:rPr lang="el-GR" sz="2000" i="1" dirty="0">
                <a:latin typeface="Candara" pitchFamily="34" charset="0"/>
              </a:rPr>
              <a:t>χρήματα που έκρυβα πήγαιναν φυσικά στο τζόγο. Φυσικά μισές αλήθειες ως προς το ύψος των χρημάτων και στο αν υπήρχαν άλλες εκκρεμότητες. Όμως σκεφτόμουν συνέχεια το τζόγο, τους τρόπους με τους οποίους θα εξαπατήσω όταν μείνω από χρήματα τους συγγενείς μου, τα αδέρφια μου, κάποιους καλούς μου φίλους για να συνεχίσω να παίζω με την ψευδαίσθηση ότι θα κερδίσω πολλά χρήματα και έτσι δεν θα αναγκαστώ να πω όλη την αλήθεια για τα χρέη στη γυναίκα μου</a:t>
            </a:r>
          </a:p>
          <a:p>
            <a:pPr marL="0" indent="0">
              <a:buNone/>
            </a:pPr>
            <a:endParaRPr lang="el-GR" dirty="0"/>
          </a:p>
          <a:p>
            <a:endParaRPr lang="el-GR" dirty="0"/>
          </a:p>
        </p:txBody>
      </p:sp>
    </p:spTree>
    <p:extLst>
      <p:ext uri="{BB962C8B-B14F-4D97-AF65-F5344CB8AC3E}">
        <p14:creationId xmlns:p14="http://schemas.microsoft.com/office/powerpoint/2010/main" val="14097226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sz="quarter" idx="1"/>
          </p:nvPr>
        </p:nvSpPr>
        <p:spPr/>
        <p:txBody>
          <a:bodyPr>
            <a:normAutofit lnSpcReduction="10000"/>
          </a:bodyPr>
          <a:lstStyle/>
          <a:p>
            <a:r>
              <a:rPr lang="el-GR" dirty="0"/>
              <a:t>Σ</a:t>
            </a:r>
            <a:r>
              <a:rPr lang="el-GR" dirty="0" smtClean="0"/>
              <a:t>υναίσθημα</a:t>
            </a:r>
            <a:r>
              <a:rPr lang="en-US" dirty="0" smtClean="0"/>
              <a:t>:</a:t>
            </a:r>
          </a:p>
          <a:p>
            <a:pPr marL="0" indent="0">
              <a:buNone/>
            </a:pPr>
            <a:r>
              <a:rPr lang="el-GR" dirty="0" smtClean="0"/>
              <a:t>η δυσκολία αναγνώρισης των συναισθημάτων, η όχι επαρκής εσωτερική διεργασία τους , η αδυναμία ρύθμισης και αξιοποίησης τους  με κατάλληλο τρόπο στις διαπροσωπικές σχέσεις</a:t>
            </a:r>
          </a:p>
          <a:p>
            <a:pPr marL="0" indent="0">
              <a:buNone/>
            </a:pPr>
            <a:r>
              <a:rPr lang="el-GR" sz="1900" i="1" dirty="0" smtClean="0">
                <a:latin typeface="Candara" pitchFamily="34" charset="0"/>
              </a:rPr>
              <a:t>Ένοιωθα </a:t>
            </a:r>
            <a:r>
              <a:rPr lang="el-GR" sz="1900" i="1" dirty="0">
                <a:latin typeface="Candara" pitchFamily="34" charset="0"/>
              </a:rPr>
              <a:t>ότι μπορούσα να αλλάξω εύκολα συναισθηματικές καταστάσεις κι αυτό ήταν κάτι που το θεωρούσα καλό, πολύ καλό, πάρα πολύ καλό. Επέλεγα εγώ πότε θα γελάσω, πότε θα κλάψω, πότε θα στεναχωρηθώ (όταν λέω εγώ εννοώ η λογική μου κι όχι το συναίσθημά μου)</a:t>
            </a:r>
          </a:p>
          <a:p>
            <a:r>
              <a:rPr lang="el-GR" dirty="0" smtClean="0"/>
              <a:t>Απορρύθμιση </a:t>
            </a:r>
            <a:r>
              <a:rPr lang="el-GR" dirty="0"/>
              <a:t>των σχέσεων με σημαντικούς </a:t>
            </a:r>
            <a:r>
              <a:rPr lang="el-GR" dirty="0" smtClean="0"/>
              <a:t>άλλους, οικογένεια</a:t>
            </a:r>
            <a:r>
              <a:rPr lang="el-GR" i="1" dirty="0"/>
              <a:t> </a:t>
            </a:r>
            <a:endParaRPr lang="el-GR" i="1" dirty="0" smtClean="0"/>
          </a:p>
          <a:p>
            <a:pPr marL="0" indent="0">
              <a:buNone/>
            </a:pPr>
            <a:r>
              <a:rPr lang="el-GR" sz="1900" i="1" dirty="0" smtClean="0">
                <a:latin typeface="Candara" pitchFamily="34" charset="0"/>
              </a:rPr>
              <a:t>Εγώ </a:t>
            </a:r>
            <a:r>
              <a:rPr lang="el-GR" sz="1900" i="1" dirty="0">
                <a:latin typeface="Candara" pitchFamily="34" charset="0"/>
              </a:rPr>
              <a:t>όμως συνέχιζα το τζόγο, την ίδια ζωή και ΑΠΩΝ από το σπίτι. Τα παιδιά μεγάλωναν αλλά εγώ δεν το </a:t>
            </a:r>
            <a:r>
              <a:rPr lang="el-GR" sz="1900" i="1" dirty="0" smtClean="0">
                <a:latin typeface="Candara" pitchFamily="34" charset="0"/>
              </a:rPr>
              <a:t>καταλάβαινα</a:t>
            </a:r>
            <a:endParaRPr lang="el-GR" sz="1900" i="1" dirty="0">
              <a:latin typeface="Candara" pitchFamily="34" charset="0"/>
            </a:endParaRPr>
          </a:p>
        </p:txBody>
      </p:sp>
    </p:spTree>
    <p:extLst>
      <p:ext uri="{BB962C8B-B14F-4D97-AF65-F5344CB8AC3E}">
        <p14:creationId xmlns:p14="http://schemas.microsoft.com/office/powerpoint/2010/main" val="40541320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Προεξοχή">
  <a:themeElements>
    <a:clrScheme name="Προεξοχή">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Προεξοχή">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Προεξοχή">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Oriel</Template>
  <TotalTime>745</TotalTime>
  <Words>1605</Words>
  <Application>Microsoft Office PowerPoint</Application>
  <PresentationFormat>Προβολή στην οθόνη (4:3)</PresentationFormat>
  <Paragraphs>183</Paragraphs>
  <Slides>24</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24</vt:i4>
      </vt:variant>
    </vt:vector>
  </HeadingPairs>
  <TitlesOfParts>
    <vt:vector size="30" baseType="lpstr">
      <vt:lpstr>Calibri</vt:lpstr>
      <vt:lpstr>Candara</vt:lpstr>
      <vt:lpstr>Century Schoolbook</vt:lpstr>
      <vt:lpstr>Wingdings</vt:lpstr>
      <vt:lpstr>Wingdings 2</vt:lpstr>
      <vt:lpstr>Προεξοχή</vt:lpstr>
      <vt:lpstr>Θεραπευτικη προταση  κεθεα αλφα</vt:lpstr>
      <vt:lpstr>Θεραπευτικη προταση κεθεα αλφα</vt:lpstr>
      <vt:lpstr>Παρουσίαση του PowerPoint</vt:lpstr>
      <vt:lpstr>Παρουσίαση του PowerPoint</vt:lpstr>
      <vt:lpstr>Σημαντικεσ περιοχεσ παρεμβασησ</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Θεραπευτικη προσεγγιση</vt:lpstr>
      <vt:lpstr>Παρουσίαση του PowerPoint</vt:lpstr>
      <vt:lpstr>Παρουσίαση του PowerPoint</vt:lpstr>
      <vt:lpstr>Παρουσίαση του PowerPoint</vt:lpstr>
      <vt:lpstr>Θεραπευτικη προσεγγιση</vt:lpstr>
      <vt:lpstr>Παρουσίαση του PowerPoint</vt:lpstr>
      <vt:lpstr>Παρουσίαση του PowerPoint</vt:lpstr>
      <vt:lpstr>Παρουσίαση του PowerPoint</vt:lpstr>
      <vt:lpstr>Θεραπευτικη προσεγγιση</vt:lpstr>
      <vt:lpstr>Παρουσίαση του PowerPoint</vt:lpstr>
      <vt:lpstr>Παρουσίαση του PowerPoint</vt:lpstr>
      <vt:lpstr>ξ</vt:lpstr>
      <vt:lpstr> θεραπευτικέσ διαδικασιεσ</vt:lpstr>
      <vt:lpstr>ΟΙ ΓΥΝΑΙΚΕΣ ΣΤΗ ΘΕΡΑΠΕΙΑ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User-pc</cp:lastModifiedBy>
  <cp:revision>75</cp:revision>
  <cp:lastPrinted>2019-01-29T11:29:31Z</cp:lastPrinted>
  <dcterms:created xsi:type="dcterms:W3CDTF">2019-01-21T16:49:17Z</dcterms:created>
  <dcterms:modified xsi:type="dcterms:W3CDTF">2019-01-29T12:00:22Z</dcterms:modified>
</cp:coreProperties>
</file>