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93" r:id="rId2"/>
    <p:sldId id="267" r:id="rId3"/>
    <p:sldId id="268" r:id="rId4"/>
    <p:sldId id="269" r:id="rId5"/>
    <p:sldId id="270" r:id="rId6"/>
    <p:sldId id="271" r:id="rId7"/>
    <p:sldId id="273" r:id="rId8"/>
    <p:sldId id="274" r:id="rId9"/>
    <p:sldId id="263" r:id="rId10"/>
    <p:sldId id="276" r:id="rId11"/>
    <p:sldId id="278" r:id="rId12"/>
    <p:sldId id="291" r:id="rId13"/>
    <p:sldId id="280" r:id="rId14"/>
    <p:sldId id="286" r:id="rId15"/>
    <p:sldId id="285" r:id="rId16"/>
    <p:sldId id="29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4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dLbls>
            <c:dLbl>
              <c:idx val="0"/>
              <c:layout>
                <c:manualLayout>
                  <c:x val="-5.7506075629435209E-2"/>
                  <c:y val="-0.11985286417801469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latin typeface="Bookman Old Style" panose="02050604050505020204" pitchFamily="18" charset="0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E64-4434-A273-E1D5F54FE781}"/>
                </c:ext>
              </c:extLst>
            </c:dLbl>
            <c:dLbl>
              <c:idx val="1"/>
              <c:layout>
                <c:manualLayout>
                  <c:x val="1.4612496354622338E-3"/>
                  <c:y val="2.6991755975734139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latin typeface="Bookman Old Style" panose="02050604050505020204" pitchFamily="18" charset="0"/>
                      </a:defRPr>
                    </a:pPr>
                    <a:r>
                      <a:rPr lang="en-US" dirty="0" smtClean="0">
                        <a:latin typeface="Bookman Old Style" panose="02050604050505020204" pitchFamily="18" charset="0"/>
                      </a:rPr>
                      <a:t>58,7%</a:t>
                    </a:r>
                    <a:endParaRPr lang="en-US" dirty="0">
                      <a:latin typeface="Bookman Old Style" panose="02050604050505020204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64-4434-A273-E1D5F54FE7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Bookman Old Style" panose="02050604050505020204" pitchFamily="18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Φύλλο1!$A$2:$A$3</c:f>
              <c:strCache>
                <c:ptCount val="2"/>
                <c:pt idx="0">
                  <c:v>Παίκτες</c:v>
                </c:pt>
                <c:pt idx="1">
                  <c:v>Συγγενείς</c:v>
                </c:pt>
              </c:strCache>
            </c:strRef>
          </c:cat>
          <c:val>
            <c:numRef>
              <c:f>Φύλλο1!$B$2:$B$3</c:f>
              <c:numCache>
                <c:formatCode>0.0%</c:formatCode>
                <c:ptCount val="2"/>
                <c:pt idx="0">
                  <c:v>0.41299999999999998</c:v>
                </c:pt>
                <c:pt idx="1">
                  <c:v>0.58699999999999997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E64-4434-A273-E1D5F54FE7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latin typeface="Bookman Old Style" panose="02050604050505020204" pitchFamily="18" charset="0"/>
            </a:defRPr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Bookman Old Style" panose="02050604050505020204" pitchFamily="18" charset="0"/>
              </a:defRPr>
            </a:pPr>
            <a:r>
              <a:rPr lang="el-GR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Φύλο</a:t>
            </a:r>
          </a:p>
        </c:rich>
      </c:tx>
      <c:layout>
        <c:manualLayout>
          <c:xMode val="edge"/>
          <c:yMode val="edge"/>
          <c:x val="0.42245759210654221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672134733158352E-2"/>
          <c:y val="0.20252962606888344"/>
          <c:w val="0.71020122484689419"/>
          <c:h val="0.74053803274590679"/>
        </c:manualLayout>
      </c:layout>
      <c:pie3D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Φύλο</c:v>
                </c:pt>
              </c:strCache>
            </c:strRef>
          </c:tx>
          <c:dPt>
            <c:idx val="0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0-1FA0-479A-BDE9-512DD523A533}"/>
              </c:ext>
            </c:extLst>
          </c:dPt>
          <c:dLbls>
            <c:dLbl>
              <c:idx val="0"/>
              <c:layout>
                <c:manualLayout>
                  <c:x val="2.9189024982988237E-2"/>
                  <c:y val="2.109736282964722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86,7%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FA0-479A-BDE9-512DD523A533}"/>
                </c:ext>
              </c:extLst>
            </c:dLbl>
            <c:dLbl>
              <c:idx val="1"/>
              <c:layout>
                <c:manualLayout>
                  <c:x val="-1.3219111499951395E-2"/>
                  <c:y val="-1.0361704786901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FA0-479A-BDE9-512DD523A533}"/>
                </c:ext>
              </c:extLst>
            </c:dLbl>
            <c:dLbl>
              <c:idx val="2"/>
              <c:layout>
                <c:manualLayout>
                  <c:x val="2.4421600077768058E-3"/>
                  <c:y val="-3.9509814370511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FA0-479A-BDE9-512DD523A5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Bookman Old Style" panose="02050604050505020204" pitchFamily="18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Φύλλο1!$A$2:$A$4</c:f>
              <c:strCache>
                <c:ptCount val="3"/>
                <c:pt idx="0">
                  <c:v>Άνδρας</c:v>
                </c:pt>
                <c:pt idx="1">
                  <c:v>Γυναίκα</c:v>
                </c:pt>
                <c:pt idx="2">
                  <c:v>Άγνωστο</c:v>
                </c:pt>
              </c:strCache>
            </c:strRef>
          </c:cat>
          <c:val>
            <c:numRef>
              <c:f>Φύλλο1!$B$2:$B$4</c:f>
              <c:numCache>
                <c:formatCode>0.0%</c:formatCode>
                <c:ptCount val="3"/>
                <c:pt idx="0">
                  <c:v>0.86699999999999999</c:v>
                </c:pt>
                <c:pt idx="1">
                  <c:v>0.111</c:v>
                </c:pt>
                <c:pt idx="2">
                  <c:v>2.1999999999999999E-2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FA0-479A-BDE9-512DD523A5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latin typeface="Bookman Old Style" panose="02050604050505020204" pitchFamily="18" charset="0"/>
            </a:defRPr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solidFill>
          <a:schemeClr val="bg1"/>
        </a:solidFill>
      </c:spPr>
    </c:floor>
    <c:sideWall>
      <c:thickness val="0"/>
      <c:spPr>
        <a:solidFill>
          <a:schemeClr val="accent1">
            <a:lumMod val="20000"/>
            <a:lumOff val="80000"/>
          </a:schemeClr>
        </a:solidFill>
      </c:spPr>
    </c:sideWall>
    <c:backWall>
      <c:thickness val="0"/>
      <c:spPr>
        <a:solidFill>
          <a:schemeClr val="accent1">
            <a:lumMod val="20000"/>
            <a:lumOff val="80000"/>
          </a:schemeClr>
        </a:solidFill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975308641975322E-2"/>
                  <c:y val="-0.294633429393921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EBE-4B9F-AE6E-08EAE1C1F3E7}"/>
                </c:ext>
              </c:extLst>
            </c:dLbl>
            <c:dLbl>
              <c:idx val="1"/>
              <c:layout>
                <c:manualLayout>
                  <c:x val="2.1604938271604909E-2"/>
                  <c:y val="-0.387232507203439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BE-4B9F-AE6E-08EAE1C1F3E7}"/>
                </c:ext>
              </c:extLst>
            </c:dLbl>
            <c:dLbl>
              <c:idx val="2"/>
              <c:layout>
                <c:manualLayout>
                  <c:x val="7.716049382716049E-3"/>
                  <c:y val="-0.188004188279930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EBE-4B9F-AE6E-08EAE1C1F3E7}"/>
                </c:ext>
              </c:extLst>
            </c:dLbl>
            <c:dLbl>
              <c:idx val="3"/>
              <c:layout>
                <c:manualLayout>
                  <c:x val="4.6296296296296294E-3"/>
                  <c:y val="-0.11785337175756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EBE-4B9F-AE6E-08EAE1C1F3E7}"/>
                </c:ext>
              </c:extLst>
            </c:dLbl>
            <c:dLbl>
              <c:idx val="4"/>
              <c:layout>
                <c:manualLayout>
                  <c:x val="9.2592592592592587E-3"/>
                  <c:y val="-9.5405110470412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EBE-4B9F-AE6E-08EAE1C1F3E7}"/>
                </c:ext>
              </c:extLst>
            </c:dLbl>
            <c:dLbl>
              <c:idx val="5"/>
              <c:layout>
                <c:manualLayout>
                  <c:x val="4.6296296296296294E-3"/>
                  <c:y val="-0.103823208453096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EBE-4B9F-AE6E-08EAE1C1F3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Bookman Old Style" panose="02050604050505020204" pitchFamily="18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Φύλλο1!$A$2:$A$7</c:f>
              <c:strCache>
                <c:ptCount val="6"/>
                <c:pt idx="0">
                  <c:v>Διαδίκτυο</c:v>
                </c:pt>
                <c:pt idx="1">
                  <c:v>ΟΠΑΠ</c:v>
                </c:pt>
                <c:pt idx="2">
                  <c:v>Καζίνο</c:v>
                </c:pt>
                <c:pt idx="3">
                  <c:v>VLTs</c:v>
                </c:pt>
                <c:pt idx="4">
                  <c:v>Λέσχες</c:v>
                </c:pt>
                <c:pt idx="5">
                  <c:v>Παράνομο παιχνίδι</c:v>
                </c:pt>
              </c:strCache>
            </c:strRef>
          </c:cat>
          <c:val>
            <c:numRef>
              <c:f>Φύλλο1!$B$2:$B$7</c:f>
              <c:numCache>
                <c:formatCode>0.0%</c:formatCode>
                <c:ptCount val="6"/>
                <c:pt idx="0">
                  <c:v>0.36699999999999999</c:v>
                </c:pt>
                <c:pt idx="1">
                  <c:v>0.51600000000000001</c:v>
                </c:pt>
                <c:pt idx="2">
                  <c:v>0.14699999999999999</c:v>
                </c:pt>
                <c:pt idx="3">
                  <c:v>7.5999999999999998E-2</c:v>
                </c:pt>
                <c:pt idx="4">
                  <c:v>4.2000000000000003E-2</c:v>
                </c:pt>
                <c:pt idx="5">
                  <c:v>2.4E-2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EBE-4B9F-AE6E-08EAE1C1F3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9452160"/>
        <c:axId val="311157888"/>
        <c:axId val="0"/>
      </c:bar3DChart>
      <c:catAx>
        <c:axId val="309452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1200000"/>
          <a:lstStyle/>
          <a:p>
            <a:pPr>
              <a:defRPr sz="1400">
                <a:latin typeface="Bookman Old Style" panose="02050604050505020204" pitchFamily="18" charset="0"/>
              </a:defRPr>
            </a:pPr>
            <a:endParaRPr lang="el-GR"/>
          </a:p>
        </c:txPr>
        <c:crossAx val="311157888"/>
        <c:crosses val="autoZero"/>
        <c:auto val="1"/>
        <c:lblAlgn val="ctr"/>
        <c:lblOffset val="100"/>
        <c:noMultiLvlLbl val="0"/>
      </c:catAx>
      <c:valAx>
        <c:axId val="31115788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.0%" sourceLinked="1"/>
        <c:majorTickMark val="out"/>
        <c:minorTickMark val="none"/>
        <c:tickLblPos val="nextTo"/>
        <c:crossAx val="309452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Πωλήσεις</c:v>
                </c:pt>
              </c:strCache>
            </c:strRef>
          </c:tx>
          <c:dLbls>
            <c:dLbl>
              <c:idx val="0"/>
              <c:layout>
                <c:manualLayout>
                  <c:x val="7.5808605521532027E-2"/>
                  <c:y val="-6.0673380894502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CC6-4B1B-8D98-AA1E2940D59F}"/>
                </c:ext>
              </c:extLst>
            </c:dLbl>
            <c:dLbl>
              <c:idx val="1"/>
              <c:layout>
                <c:manualLayout>
                  <c:x val="5.9788203557888595E-2"/>
                  <c:y val="-3.5410750429028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CC6-4B1B-8D98-AA1E2940D5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Bookman Old Style" panose="02050604050505020204" pitchFamily="18" charset="0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Φύλλο1!$A$2:$A$3</c:f>
              <c:strCache>
                <c:ptCount val="2"/>
                <c:pt idx="0">
                  <c:v>Συμβουλευτική</c:v>
                </c:pt>
                <c:pt idx="1">
                  <c:v>Πληροφορίες</c:v>
                </c:pt>
              </c:strCache>
            </c:strRef>
          </c:cat>
          <c:val>
            <c:numRef>
              <c:f>Φύλλο1!$B$2:$B$3</c:f>
              <c:numCache>
                <c:formatCode>0.0%</c:formatCode>
                <c:ptCount val="2"/>
                <c:pt idx="0">
                  <c:v>0.79600000000000004</c:v>
                </c:pt>
                <c:pt idx="1">
                  <c:v>0.20399999999999999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CC6-4B1B-8D98-AA1E2940D5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latin typeface="Bookman Old Style" panose="02050604050505020204" pitchFamily="18" charset="0"/>
            </a:defRPr>
          </a:pPr>
          <a:endParaRPr lang="el-G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l-G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184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06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1035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5719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4027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7461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5915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293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2895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356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963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137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37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185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580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2792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36BDA-C5B3-4F13-B26C-1BD518DDDA91}" type="datetimeFigureOut">
              <a:rPr lang="el-GR" smtClean="0"/>
              <a:t>27/1/2019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2432F10-825A-4865-9EDF-633FACDCE8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592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>
                <a:latin typeface="Bookman Old Style" panose="02050604050505020204" pitchFamily="18" charset="0"/>
              </a:rPr>
              <a:t>Τηλεφωνική Γραμμή Ψυχολογικής Υποστήριξης για τον Τζόγο1114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>
                <a:solidFill>
                  <a:schemeClr val="accent1"/>
                </a:solidFill>
              </a:rPr>
              <a:t>Ελένη </a:t>
            </a:r>
            <a:r>
              <a:rPr lang="el-GR" altLang="el-GR" sz="2400" dirty="0" err="1">
                <a:solidFill>
                  <a:schemeClr val="accent1"/>
                </a:solidFill>
              </a:rPr>
              <a:t>Βοτίκα</a:t>
            </a:r>
            <a:r>
              <a:rPr lang="el-GR" altLang="el-GR" sz="2400" dirty="0">
                <a:solidFill>
                  <a:schemeClr val="accent1"/>
                </a:solidFill>
              </a:rPr>
              <a:t/>
            </a:r>
            <a:br>
              <a:rPr lang="el-GR" altLang="el-GR" sz="2400" dirty="0">
                <a:solidFill>
                  <a:schemeClr val="accent1"/>
                </a:solidFill>
              </a:rPr>
            </a:br>
            <a:r>
              <a:rPr lang="el-GR" altLang="el-GR" sz="2400" dirty="0">
                <a:solidFill>
                  <a:schemeClr val="accent1"/>
                </a:solidFill>
              </a:rPr>
              <a:t>Ψυχολόγος, Οικογενειακή θεραπεύτρια, </a:t>
            </a:r>
            <a:br>
              <a:rPr lang="el-GR" altLang="el-GR" sz="2400" dirty="0">
                <a:solidFill>
                  <a:schemeClr val="accent1"/>
                </a:solidFill>
              </a:rPr>
            </a:br>
            <a:r>
              <a:rPr lang="el-GR" altLang="el-GR" sz="2400" dirty="0">
                <a:solidFill>
                  <a:schemeClr val="accent1"/>
                </a:solidFill>
              </a:rPr>
              <a:t>Σύμβουλος Εξαρτήσεων</a:t>
            </a:r>
            <a:br>
              <a:rPr lang="el-GR" altLang="el-GR" sz="2400" dirty="0">
                <a:solidFill>
                  <a:schemeClr val="accent1"/>
                </a:solidFill>
              </a:rPr>
            </a:br>
            <a:r>
              <a:rPr lang="el-GR" altLang="el-GR" sz="2400" dirty="0">
                <a:solidFill>
                  <a:schemeClr val="accent1"/>
                </a:solidFill>
              </a:rPr>
              <a:t>Υπεύθυνη ΚΕΘΕΑ ΑΛΦΑ</a:t>
            </a:r>
            <a:br>
              <a:rPr lang="el-GR" altLang="el-GR" sz="2400" dirty="0">
                <a:solidFill>
                  <a:schemeClr val="accent1"/>
                </a:solidFill>
              </a:rPr>
            </a:br>
            <a:r>
              <a:rPr lang="el-GR" altLang="el-GR" sz="2400" dirty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l-GR" altLang="el-GR" sz="2400" dirty="0">
                <a:solidFill>
                  <a:schemeClr val="bg2">
                    <a:lumMod val="10000"/>
                  </a:schemeClr>
                </a:solidFill>
              </a:rPr>
            </a:b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499054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30473" y="1247226"/>
            <a:ext cx="8518872" cy="957639"/>
          </a:xfrm>
        </p:spPr>
        <p:txBody>
          <a:bodyPr>
            <a:noAutofit/>
          </a:bodyPr>
          <a:lstStyle/>
          <a:p>
            <a:r>
              <a:rPr lang="el-GR" sz="20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Στο διάστημα από </a:t>
            </a:r>
            <a:r>
              <a:rPr lang="el-GR" sz="2000" b="1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01/01/2018 </a:t>
            </a:r>
            <a:r>
              <a:rPr lang="el-GR" sz="20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έως 31/12/201</a:t>
            </a:r>
            <a:r>
              <a:rPr lang="en-US" sz="20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8 </a:t>
            </a:r>
            <a:r>
              <a:rPr lang="el-GR" sz="2000" b="1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η </a:t>
            </a:r>
            <a:r>
              <a:rPr lang="el-GR" sz="20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τηλεφωνική γραμμή δέχθηκε συνολικά </a:t>
            </a:r>
            <a:r>
              <a:rPr lang="el-GR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1</a:t>
            </a:r>
            <a:r>
              <a:rPr lang="en-US" sz="2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468</a:t>
            </a:r>
            <a:r>
              <a:rPr lang="el-GR" sz="20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 κλήσεις </a:t>
            </a:r>
            <a:r>
              <a:rPr lang="el-GR" sz="2000" b="1" dirty="0" smtClean="0">
                <a:solidFill>
                  <a:schemeClr val="accent1"/>
                </a:solidFill>
                <a:latin typeface="Bookman Old Style" panose="02050604050505020204" pitchFamily="18" charset="0"/>
              </a:rPr>
              <a:t>από </a:t>
            </a:r>
            <a:r>
              <a:rPr lang="el-GR" sz="2000" b="1" dirty="0">
                <a:solidFill>
                  <a:schemeClr val="accent1"/>
                </a:solidFill>
                <a:latin typeface="Bookman Old Style" panose="02050604050505020204" pitchFamily="18" charset="0"/>
              </a:rPr>
              <a:t>όλη την Ελλάδα</a:t>
            </a:r>
            <a:endParaRPr lang="en-US" sz="2000" b="1" dirty="0">
              <a:solidFill>
                <a:schemeClr val="accent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16178" y="2412684"/>
            <a:ext cx="8229600" cy="35059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400" u="sng" dirty="0" smtClean="0">
                <a:solidFill>
                  <a:srgbClr val="FB4A18"/>
                </a:solidFill>
                <a:latin typeface="Bookman Old Style" panose="02050604050505020204" pitchFamily="18" charset="0"/>
              </a:rPr>
              <a:t>Αναλυτικά</a:t>
            </a:r>
            <a:r>
              <a:rPr lang="el-GR" sz="2400" u="sng" dirty="0">
                <a:solidFill>
                  <a:srgbClr val="FB4A18"/>
                </a:solidFill>
                <a:latin typeface="Bookman Old Style" panose="02050604050505020204" pitchFamily="18" charset="0"/>
              </a:rPr>
              <a:t>:</a:t>
            </a:r>
          </a:p>
          <a:p>
            <a:r>
              <a:rPr lang="el-GR" sz="2400" b="1" dirty="0" smtClean="0">
                <a:solidFill>
                  <a:srgbClr val="FB4A18"/>
                </a:solidFill>
                <a:latin typeface="Bookman Old Style" panose="02050604050505020204" pitchFamily="18" charset="0"/>
              </a:rPr>
              <a:t>1</a:t>
            </a:r>
            <a:r>
              <a:rPr lang="en-US" sz="2400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394</a:t>
            </a:r>
            <a:r>
              <a:rPr lang="el-GR" sz="2400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κλήσεις αφορούσαν προβλήματα για τον τζόγο</a:t>
            </a:r>
          </a:p>
          <a:p>
            <a:pPr marL="0" indent="0">
              <a:buNone/>
            </a:pPr>
            <a:endParaRPr lang="el-GR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l-GR" sz="2400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7</a:t>
            </a:r>
            <a:r>
              <a:rPr lang="en-US" sz="2400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4</a:t>
            </a:r>
            <a:r>
              <a:rPr lang="el-GR" sz="2400" dirty="0">
                <a:solidFill>
                  <a:srgbClr val="FB4A18"/>
                </a:solidFill>
                <a:latin typeface="Bookman Old Style" panose="02050604050505020204" pitchFamily="18" charset="0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κλήσεις αφορούσαν εξάρτηση από το αλκοόλ, το διαδίκτυο ή άλλα ψυχολογικά προβλήματα</a:t>
            </a:r>
          </a:p>
          <a:p>
            <a:pPr marL="0" indent="0">
              <a:buNone/>
            </a:pPr>
            <a:endParaRPr lang="el-GR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Επίσης, απαντήθηκαν</a:t>
            </a:r>
          </a:p>
          <a:p>
            <a:r>
              <a:rPr lang="en-US" sz="2400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124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l-GR" sz="24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mails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 που αφορούσαν προβλήματα για τον τζόγο</a:t>
            </a:r>
          </a:p>
          <a:p>
            <a:pPr marL="0" indent="0">
              <a:buNone/>
            </a:pPr>
            <a:endParaRPr lang="el-GR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04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657003" y="687297"/>
            <a:ext cx="8229600" cy="648072"/>
          </a:xfrm>
        </p:spPr>
        <p:txBody>
          <a:bodyPr>
            <a:noAutofit/>
          </a:bodyPr>
          <a:lstStyle/>
          <a:p>
            <a:r>
              <a:rPr lang="el-GR" sz="41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Ταυτότητα Καλούντος</a:t>
            </a:r>
            <a:endParaRPr lang="en-US" sz="41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598652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936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90502" y="590522"/>
            <a:ext cx="8229600" cy="673013"/>
          </a:xfrm>
        </p:spPr>
        <p:txBody>
          <a:bodyPr>
            <a:noAutofit/>
          </a:bodyPr>
          <a:lstStyle/>
          <a:p>
            <a:r>
              <a:rPr lang="el-GR" sz="41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Σχέση με τον παίκτη</a:t>
            </a:r>
            <a:endParaRPr lang="en-US" sz="41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108865"/>
              </p:ext>
            </p:extLst>
          </p:nvPr>
        </p:nvGraphicFramePr>
        <p:xfrm>
          <a:off x="2247207" y="2055555"/>
          <a:ext cx="8229600" cy="4176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Σχέση με τον παίκτη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Ποσοστό (%)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Παίκτης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41,3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Σύζυγος/</a:t>
                      </a:r>
                      <a:r>
                        <a:rPr lang="el-GR" sz="1600" baseline="0" dirty="0" smtClean="0">
                          <a:latin typeface="Bookman Old Style" panose="02050604050505020204" pitchFamily="18" charset="0"/>
                        </a:rPr>
                        <a:t> Σύντροφος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3</a:t>
                      </a:r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,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5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Μητέρα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4</a:t>
                      </a:r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,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1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Πατέρας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3</a:t>
                      </a:r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,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7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Αδερφός/ή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8,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5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Συγγενείς (παππούς,</a:t>
                      </a:r>
                      <a:r>
                        <a:rPr lang="el-GR" sz="1600" baseline="0" dirty="0" smtClean="0">
                          <a:latin typeface="Bookman Old Style" panose="02050604050505020204" pitchFamily="18" charset="0"/>
                        </a:rPr>
                        <a:t> γιαγιά, κόρη, κ.α.)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4</a:t>
                      </a:r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,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6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Φίλος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3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Άλλο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4,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9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l"/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Άγνωστο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el-GR" sz="1600" dirty="0" smtClean="0">
                          <a:latin typeface="Bookman Old Style" panose="02050604050505020204" pitchFamily="18" charset="0"/>
                        </a:rPr>
                        <a:t>,</a:t>
                      </a:r>
                      <a:r>
                        <a:rPr lang="en-US" sz="1600" dirty="0" smtClean="0">
                          <a:latin typeface="Bookman Old Style" panose="02050604050505020204" pitchFamily="18" charset="0"/>
                        </a:rPr>
                        <a:t>6</a:t>
                      </a:r>
                      <a:endParaRPr lang="en-US" sz="1600" dirty="0">
                        <a:latin typeface="Bookman Old Style" panose="0205060405050502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6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8377" y="451734"/>
            <a:ext cx="8072576" cy="1368152"/>
          </a:xfrm>
        </p:spPr>
        <p:txBody>
          <a:bodyPr>
            <a:noAutofit/>
          </a:bodyPr>
          <a:lstStyle/>
          <a:p>
            <a:r>
              <a:rPr lang="el-GR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Επαγγελματική Συσχέτιση του </a:t>
            </a:r>
            <a:r>
              <a:rPr lang="el-GR" i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Παίκτη με </a:t>
            </a:r>
            <a:r>
              <a:rPr lang="el-GR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τα Τυχερά Παιχνίδια</a:t>
            </a:r>
            <a:endParaRPr lang="en-US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2400" dirty="0"/>
          </a:p>
          <a:p>
            <a:r>
              <a:rPr lang="en-US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53</a:t>
            </a:r>
            <a:r>
              <a:rPr lang="en-US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l-GR" dirty="0">
                <a:solidFill>
                  <a:schemeClr val="tx1"/>
                </a:solidFill>
                <a:latin typeface="Bookman Old Style" panose="02050604050505020204" pitchFamily="18" charset="0"/>
              </a:rPr>
              <a:t>κλήσεις  αφορούσαν  παίκτη που έχει επαγγελματική </a:t>
            </a:r>
            <a:r>
              <a:rPr lang="el-GR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σχέση </a:t>
            </a:r>
            <a:r>
              <a:rPr lang="el-GR" dirty="0">
                <a:solidFill>
                  <a:schemeClr val="tx1"/>
                </a:solidFill>
                <a:latin typeface="Bookman Old Style" panose="02050604050505020204" pitchFamily="18" charset="0"/>
              </a:rPr>
              <a:t>με χώρους τυχερών παιγνίων</a:t>
            </a:r>
          </a:p>
          <a:p>
            <a:pPr marL="0" indent="0">
              <a:buNone/>
            </a:pPr>
            <a:endParaRPr lang="el-GR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l-GR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1</a:t>
            </a:r>
            <a:r>
              <a:rPr lang="en-US" b="1" dirty="0">
                <a:solidFill>
                  <a:srgbClr val="FB4A18"/>
                </a:solidFill>
                <a:latin typeface="Bookman Old Style" panose="02050604050505020204" pitchFamily="18" charset="0"/>
              </a:rPr>
              <a:t>170</a:t>
            </a:r>
            <a:r>
              <a:rPr lang="el-GR" dirty="0">
                <a:solidFill>
                  <a:srgbClr val="FB4A18"/>
                </a:solidFill>
                <a:latin typeface="Bookman Old Style" panose="02050604050505020204" pitchFamily="18" charset="0"/>
              </a:rPr>
              <a:t> </a:t>
            </a:r>
            <a:r>
              <a:rPr lang="el-GR" dirty="0">
                <a:solidFill>
                  <a:schemeClr val="tx1"/>
                </a:solidFill>
                <a:latin typeface="Bookman Old Style" panose="02050604050505020204" pitchFamily="18" charset="0"/>
              </a:rPr>
              <a:t>κλήσεις αφορούσαν παίκτη που δεν εργάζεται σε χώρο τζόγου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37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98814" y="642926"/>
            <a:ext cx="8219256" cy="648072"/>
          </a:xfrm>
        </p:spPr>
        <p:txBody>
          <a:bodyPr>
            <a:noAutofit/>
          </a:bodyPr>
          <a:lstStyle/>
          <a:p>
            <a:r>
              <a:rPr lang="el-GR" sz="41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Προφίλ Παίκτη</a:t>
            </a:r>
            <a:endParaRPr lang="en-US" sz="41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191217"/>
              </p:ext>
            </p:extLst>
          </p:nvPr>
        </p:nvGraphicFramePr>
        <p:xfrm>
          <a:off x="2255520" y="1920241"/>
          <a:ext cx="8229600" cy="4530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798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5440" y="678667"/>
            <a:ext cx="8229600" cy="643057"/>
          </a:xfrm>
        </p:spPr>
        <p:txBody>
          <a:bodyPr>
            <a:noAutofit/>
          </a:bodyPr>
          <a:lstStyle/>
          <a:p>
            <a:r>
              <a:rPr lang="el-GR" sz="41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Μέσο Προσέγγισης Παιχνιδιού</a:t>
            </a:r>
            <a:endParaRPr lang="en-US" sz="41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523777"/>
              </p:ext>
            </p:extLst>
          </p:nvPr>
        </p:nvGraphicFramePr>
        <p:xfrm>
          <a:off x="2238895" y="210727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716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32066" y="620796"/>
            <a:ext cx="8229600" cy="792368"/>
          </a:xfrm>
        </p:spPr>
        <p:txBody>
          <a:bodyPr>
            <a:normAutofit/>
          </a:bodyPr>
          <a:lstStyle/>
          <a:p>
            <a:r>
              <a:rPr lang="el-GR" sz="41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Τύπος  Παροχής Υπηρεσιών</a:t>
            </a:r>
            <a:endParaRPr lang="en-US" sz="4100" i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007511"/>
              </p:ext>
            </p:extLst>
          </p:nvPr>
        </p:nvGraphicFramePr>
        <p:xfrm>
          <a:off x="1981200" y="1628801"/>
          <a:ext cx="8229600" cy="44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038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fld id="{CEBB8CE0-FABE-4582-A6E0-686E85DD7BE3}" type="slidenum">
              <a:rPr lang="el-GR" altLang="el-GR"/>
              <a:pPr/>
              <a:t>2</a:t>
            </a:fld>
            <a:endParaRPr lang="el-GR" altLang="el-GR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45920" y="614421"/>
            <a:ext cx="8229600" cy="793750"/>
          </a:xfrm>
        </p:spPr>
        <p:txBody>
          <a:bodyPr/>
          <a:lstStyle/>
          <a:p>
            <a:r>
              <a:rPr lang="el-GR" altLang="el-GR" sz="4100" i="1" dirty="0">
                <a:latin typeface="Bookman Old Style" panose="02050604050505020204" pitchFamily="18" charset="0"/>
              </a:rPr>
              <a:t>Γενική Λειτουργία</a:t>
            </a:r>
            <a:endParaRPr lang="el-GR" altLang="el-GR" sz="32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10226" y="1911926"/>
            <a:ext cx="8218487" cy="472414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Λειτουργεί από τον Αύγουστο του 2011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Επιχορηγείται από την ΟΠΑΠ Α.Ε.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Υπάγεται και εποπτεύεται από το ΚΕΘΕΑ ΑΛΦΑ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Λειτουργεί από Δευτέρα έως Παρασκευή από 9.00 έως 21.00 </a:t>
            </a:r>
            <a:endParaRPr lang="en-US" altLang="el-GR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Έχει πανελλαδική εμβέλεια</a:t>
            </a:r>
          </a:p>
          <a:p>
            <a:pPr>
              <a:lnSpc>
                <a:spcPct val="90000"/>
              </a:lnSpc>
            </a:pPr>
            <a:r>
              <a:rPr lang="el-GR" altLang="el-GR" sz="24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Είναι </a:t>
            </a: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στελεχωμένη </a:t>
            </a:r>
            <a:r>
              <a:rPr lang="el-GR" altLang="el-GR" sz="24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από ειδικούς </a:t>
            </a: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ψυχικής υγείας</a:t>
            </a:r>
          </a:p>
        </p:txBody>
      </p:sp>
      <p:sp>
        <p:nvSpPr>
          <p:cNvPr id="23554" name="Rectangle 41"/>
          <p:cNvSpPr txBox="1">
            <a:spLocks noGrp="1" noChangeArrowheads="1"/>
          </p:cNvSpPr>
          <p:nvPr/>
        </p:nvSpPr>
        <p:spPr bwMode="auto">
          <a:xfrm>
            <a:off x="807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endParaRPr lang="el-GR" altLang="el-GR" sz="1200">
              <a:latin typeface="Tahoma" panose="020B0604030504040204" pitchFamily="34" charset="0"/>
            </a:endParaRPr>
          </a:p>
        </p:txBody>
      </p:sp>
      <p:sp>
        <p:nvSpPr>
          <p:cNvPr id="23555" name="Θέση υποσέλιδου 4"/>
          <p:cNvSpPr txBox="1">
            <a:spLocks noGrp="1"/>
          </p:cNvSpPr>
          <p:nvPr/>
        </p:nvSpPr>
        <p:spPr bwMode="auto">
          <a:xfrm>
            <a:off x="4648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l-GR" altLang="el-GR" sz="1200">
              <a:latin typeface="Tahoma" panose="020B0604030504040204" pitchFamily="34" charset="0"/>
            </a:endParaRPr>
          </a:p>
        </p:txBody>
      </p:sp>
      <p:sp>
        <p:nvSpPr>
          <p:cNvPr id="23556" name="Θέση αριθμού διαφάνειας 5"/>
          <p:cNvSpPr txBox="1">
            <a:spLocks noGrp="1"/>
          </p:cNvSpPr>
          <p:nvPr/>
        </p:nvSpPr>
        <p:spPr bwMode="auto">
          <a:xfrm>
            <a:off x="807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endParaRPr lang="el-GR" altLang="el-GR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6470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fld id="{D152E682-79DC-44C5-9043-E58BCE4EE6A2}" type="slidenum">
              <a:rPr lang="el-GR" altLang="el-GR"/>
              <a:pPr/>
              <a:t>3</a:t>
            </a:fld>
            <a:endParaRPr lang="el-GR" altLang="el-GR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44791" y="640556"/>
            <a:ext cx="8169275" cy="638175"/>
          </a:xfrm>
        </p:spPr>
        <p:txBody>
          <a:bodyPr>
            <a:normAutofit fontScale="90000"/>
          </a:bodyPr>
          <a:lstStyle/>
          <a:p>
            <a:r>
              <a:rPr lang="el-GR" altLang="el-GR" sz="4100" i="1" dirty="0">
                <a:latin typeface="Bookman Old Style" panose="02050604050505020204" pitchFamily="18" charset="0"/>
              </a:rPr>
              <a:t>Τηλεφωνικές Κλήσεις</a:t>
            </a:r>
            <a:r>
              <a:rPr lang="el-GR" altLang="el-GR" sz="3300" dirty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255" y="2152996"/>
            <a:ext cx="8229600" cy="406444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Διασφάλιση του απορρήτου και της ανωνυμίας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Τήρηση της ασφάλειας και της εμπιστευτικότητας των πληροφοριών 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Μέγιστη χρονική διάρκεια τα 45’</a:t>
            </a:r>
          </a:p>
          <a:p>
            <a:pPr>
              <a:lnSpc>
                <a:spcPct val="9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Εγκαθίδρυση σχέσης με την υπηρεσία και όχι με έναν συγκεκριμένο σύμβουλο</a:t>
            </a:r>
            <a:endParaRPr lang="el-GR" altLang="el-GR" sz="2400" i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i="1" dirty="0"/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  <p:sp>
        <p:nvSpPr>
          <p:cNvPr id="26626" name="Rectangle 41"/>
          <p:cNvSpPr txBox="1">
            <a:spLocks noGrp="1" noChangeArrowheads="1"/>
          </p:cNvSpPr>
          <p:nvPr/>
        </p:nvSpPr>
        <p:spPr bwMode="auto">
          <a:xfrm>
            <a:off x="8112125" y="6400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endParaRPr lang="el-GR" altLang="el-GR" sz="1200">
              <a:latin typeface="Tahoma" panose="020B0604030504040204" pitchFamily="34" charset="0"/>
            </a:endParaRPr>
          </a:p>
        </p:txBody>
      </p:sp>
      <p:sp>
        <p:nvSpPr>
          <p:cNvPr id="26627" name="Θέση υποσέλιδου 4"/>
          <p:cNvSpPr txBox="1">
            <a:spLocks noGrp="1"/>
          </p:cNvSpPr>
          <p:nvPr/>
        </p:nvSpPr>
        <p:spPr bwMode="auto">
          <a:xfrm>
            <a:off x="4648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l-GR" altLang="el-GR" sz="1200">
              <a:latin typeface="Tahoma" panose="020B0604030504040204" pitchFamily="34" charset="0"/>
            </a:endParaRPr>
          </a:p>
        </p:txBody>
      </p:sp>
      <p:sp>
        <p:nvSpPr>
          <p:cNvPr id="26628" name="Θέση αριθμού διαφάνειας 5"/>
          <p:cNvSpPr txBox="1">
            <a:spLocks noGrp="1"/>
          </p:cNvSpPr>
          <p:nvPr/>
        </p:nvSpPr>
        <p:spPr bwMode="auto">
          <a:xfrm>
            <a:off x="807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endParaRPr lang="el-GR" altLang="el-GR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4040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15193" y="557271"/>
            <a:ext cx="8229600" cy="774700"/>
          </a:xfrm>
        </p:spPr>
        <p:txBody>
          <a:bodyPr/>
          <a:lstStyle/>
          <a:p>
            <a:r>
              <a:rPr lang="el-GR" altLang="el-GR" sz="4100" i="1" dirty="0">
                <a:latin typeface="Bookman Old Style" panose="02050604050505020204" pitchFamily="18" charset="0"/>
              </a:rPr>
              <a:t>Αρχείο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448693" y="1506828"/>
            <a:ext cx="8229600" cy="5000335"/>
          </a:xfrm>
        </p:spPr>
        <p:txBody>
          <a:bodyPr/>
          <a:lstStyle/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Συμπλήρωση συγκεκριμένων στοιχείων</a:t>
            </a: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Περίληψη της κλήσης</a:t>
            </a:r>
            <a:endParaRPr lang="en-US" altLang="el-GR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Καταχώρηση σε ηλεκτρονική μορφή στο </a:t>
            </a:r>
            <a:r>
              <a:rPr lang="en-US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Statistical Package of Social Sciences (SPSS)</a:t>
            </a: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και σε έντυπη μορφή</a:t>
            </a: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Τήρηση ειδικού αρχείου των δημόσιων υπηρεσιών, στις οποίες παραπέμπονται οι </a:t>
            </a:r>
            <a:r>
              <a:rPr lang="el-GR" altLang="el-GR" sz="2400" dirty="0" err="1" smtClean="0">
                <a:solidFill>
                  <a:schemeClr val="tx1"/>
                </a:solidFill>
                <a:latin typeface="Bookman Old Style" panose="02050604050505020204" pitchFamily="18" charset="0"/>
              </a:rPr>
              <a:t>καλούντες</a:t>
            </a:r>
            <a:endParaRPr lang="el-GR" altLang="el-GR" sz="24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el-GR" altLang="el-GR" sz="2400" i="1" dirty="0" smtClean="0">
              <a:solidFill>
                <a:schemeClr val="hlink"/>
              </a:solidFill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el-GR" altLang="el-GR" sz="2400" i="1" dirty="0" smtClean="0">
                <a:solidFill>
                  <a:schemeClr val="hlink"/>
                </a:solidFill>
                <a:latin typeface="Bookman Old Style" panose="02050604050505020204" pitchFamily="18" charset="0"/>
              </a:rPr>
              <a:t>Η </a:t>
            </a:r>
            <a:r>
              <a:rPr lang="el-GR" altLang="el-GR" sz="2400" i="1" dirty="0">
                <a:solidFill>
                  <a:schemeClr val="hlink"/>
                </a:solidFill>
                <a:latin typeface="Bookman Old Style" panose="02050604050505020204" pitchFamily="18" charset="0"/>
              </a:rPr>
              <a:t>καταγραφή των κλήσεων γίνεται μετά από κοινή αποδοχή των πληροφοριών που δόθηκαν.</a:t>
            </a:r>
          </a:p>
          <a:p>
            <a:pPr algn="just"/>
            <a:endParaRPr lang="el-GR" altLang="el-GR" sz="2400" dirty="0">
              <a:solidFill>
                <a:schemeClr val="hlink"/>
              </a:solidFill>
            </a:endParaRPr>
          </a:p>
          <a:p>
            <a:endParaRPr lang="el-GR" altLang="el-GR" dirty="0">
              <a:latin typeface="Bookman Old Style" panose="02050604050505020204" pitchFamily="18" charset="0"/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fld id="{5E1AE7F6-6EE1-4946-B85C-30224BD39026}" type="slidenum">
              <a:rPr lang="el-GR" altLang="el-GR"/>
              <a:pPr/>
              <a:t>4</a:t>
            </a:fld>
            <a:endParaRPr lang="el-GR" altLang="el-GR"/>
          </a:p>
        </p:txBody>
      </p:sp>
      <p:sp>
        <p:nvSpPr>
          <p:cNvPr id="27652" name="Θέση υποσέλιδου 4"/>
          <p:cNvSpPr txBox="1">
            <a:spLocks noGrp="1"/>
          </p:cNvSpPr>
          <p:nvPr/>
        </p:nvSpPr>
        <p:spPr bwMode="auto">
          <a:xfrm>
            <a:off x="4648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l-GR" altLang="el-GR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0851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αριθμού διαφάνειας 2"/>
          <p:cNvSpPr>
            <a:spLocks noGrp="1"/>
          </p:cNvSpPr>
          <p:nvPr>
            <p:ph type="sldNum" sz="quarter" idx="12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fld id="{B877B5B1-6451-4BF5-A5B0-5BF2D0E9EEAF}" type="slidenum">
              <a:rPr lang="el-GR" altLang="el-GR"/>
              <a:pPr/>
              <a:t>5</a:t>
            </a:fld>
            <a:endParaRPr lang="el-GR" altLang="el-GR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53598" y="635001"/>
            <a:ext cx="8169275" cy="633412"/>
          </a:xfrm>
        </p:spPr>
        <p:txBody>
          <a:bodyPr>
            <a:normAutofit fontScale="90000"/>
          </a:bodyPr>
          <a:lstStyle/>
          <a:p>
            <a:r>
              <a:rPr lang="el-GR" altLang="el-GR" sz="4100" i="1" dirty="0">
                <a:latin typeface="Bookman Old Style" panose="02050604050505020204" pitchFamily="18" charset="0"/>
              </a:rPr>
              <a:t>Παρεχόμενες Υπηρεσίες</a:t>
            </a:r>
            <a:r>
              <a:rPr lang="el-GR" altLang="el-GR" sz="3200" dirty="0"/>
              <a:t>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69128" y="2011680"/>
            <a:ext cx="8291513" cy="452723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Πληροφόρηση για θέματα που αφορούν στον τζόγο </a:t>
            </a:r>
          </a:p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Επικοινωνία του προβλήματος και ψυχολογική υποστήριξη</a:t>
            </a:r>
          </a:p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Προτάσεις για καλύτερη διαχείριση της κατάστασης</a:t>
            </a: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Άρση της υποκειμενικής αίσθησης αδιεξόδου από την παθολογική ενασχόληση με τον τζόγο</a:t>
            </a: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Ενημέρωση για τους δημόσιους φορείς που θα μπορούσε να προσεγγίσει ο καλών και ενθάρρυνση να αναζητήσει την αλλαγή</a:t>
            </a:r>
            <a:r>
              <a:rPr lang="en-US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όταν νιώθει ότι μπορεί</a:t>
            </a:r>
          </a:p>
        </p:txBody>
      </p:sp>
      <p:sp>
        <p:nvSpPr>
          <p:cNvPr id="28674" name="Rectangle 41"/>
          <p:cNvSpPr txBox="1">
            <a:spLocks noGrp="1" noChangeArrowheads="1"/>
          </p:cNvSpPr>
          <p:nvPr/>
        </p:nvSpPr>
        <p:spPr bwMode="auto">
          <a:xfrm>
            <a:off x="807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endParaRPr lang="el-GR" altLang="el-GR" sz="1200">
              <a:latin typeface="Tahoma" panose="020B0604030504040204" pitchFamily="34" charset="0"/>
            </a:endParaRPr>
          </a:p>
        </p:txBody>
      </p:sp>
      <p:sp>
        <p:nvSpPr>
          <p:cNvPr id="28675" name="Θέση υποσέλιδου 4"/>
          <p:cNvSpPr txBox="1">
            <a:spLocks noGrp="1"/>
          </p:cNvSpPr>
          <p:nvPr/>
        </p:nvSpPr>
        <p:spPr bwMode="auto">
          <a:xfrm>
            <a:off x="4648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l-GR" altLang="el-GR" sz="1200">
              <a:latin typeface="Tahoma" panose="020B0604030504040204" pitchFamily="34" charset="0"/>
            </a:endParaRPr>
          </a:p>
        </p:txBody>
      </p:sp>
      <p:sp>
        <p:nvSpPr>
          <p:cNvPr id="28676" name="Θέση αριθμού διαφάνειας 5"/>
          <p:cNvSpPr txBox="1">
            <a:spLocks noGrp="1"/>
          </p:cNvSpPr>
          <p:nvPr/>
        </p:nvSpPr>
        <p:spPr bwMode="auto">
          <a:xfrm>
            <a:off x="807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endParaRPr lang="el-GR" altLang="el-GR" sz="12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791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07127" y="634686"/>
            <a:ext cx="8229600" cy="850900"/>
          </a:xfrm>
        </p:spPr>
        <p:txBody>
          <a:bodyPr/>
          <a:lstStyle/>
          <a:p>
            <a:r>
              <a:rPr lang="el-GR" altLang="el-GR" sz="4100" i="1" dirty="0">
                <a:latin typeface="Bookman Old Style" panose="02050604050505020204" pitchFamily="18" charset="0"/>
              </a:rPr>
              <a:t>Προσέγγιση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2414645" y="1884218"/>
            <a:ext cx="8915400" cy="3777622"/>
          </a:xfrm>
        </p:spPr>
        <p:txBody>
          <a:bodyPr>
            <a:normAutofit/>
          </a:bodyPr>
          <a:lstStyle/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Ανθρωπιστικός χαρακτήρας</a:t>
            </a:r>
            <a:endParaRPr lang="en-US" altLang="el-GR" sz="24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Μη – </a:t>
            </a:r>
            <a:r>
              <a:rPr lang="el-GR" altLang="el-GR" sz="24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κατευθυντικότητα</a:t>
            </a: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Τεχνικές ενεργητικής ακρόασης</a:t>
            </a:r>
          </a:p>
          <a:p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Σεβασμός: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Εξατομικευμένες ανάγκες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altLang="el-G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Συγκεκριμένο αίτημα </a:t>
            </a:r>
            <a:endParaRPr lang="el-GR" altLang="el-GR" sz="2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fld id="{EB7F18C1-A5D6-49EB-8B78-3A37507335EE}" type="slidenum">
              <a:rPr lang="el-GR" altLang="el-GR"/>
              <a:pPr/>
              <a:t>6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863311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  <p:bldP spid="1259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2924" y="714262"/>
            <a:ext cx="8911687" cy="1280890"/>
          </a:xfrm>
        </p:spPr>
        <p:txBody>
          <a:bodyPr>
            <a:normAutofit/>
          </a:bodyPr>
          <a:lstStyle/>
          <a:p>
            <a:r>
              <a:rPr lang="el-GR" sz="4100" i="1" dirty="0" smtClean="0">
                <a:latin typeface="Bookman Old Style" panose="02050604050505020204" pitchFamily="18" charset="0"/>
              </a:rPr>
              <a:t>Χαρακτηριστικά κρίσης</a:t>
            </a:r>
            <a:endParaRPr lang="el-GR" sz="4100" i="1" dirty="0"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l-GR" altLang="el-GR" sz="2000" u="sng" dirty="0">
                <a:solidFill>
                  <a:schemeClr val="hlink"/>
                </a:solidFill>
                <a:latin typeface="Bookman Old Style" panose="02050604050505020204" pitchFamily="18" charset="0"/>
              </a:rPr>
              <a:t>Για τον παίκτη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Άγχος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Έντονος θυμός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Φόβος για αποκάλυψη του προβλήματος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Συναισθήματα απελπισίας και απαισιοδοξίας 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Η κρίση εμπεριέχει πένθος για το αδιέξοδο που βιώνει στον κύκλο της εξάρτησης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Ενοχές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Κατάθλιψη και αυτοκαταστροφικές σκέψεις</a:t>
            </a: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00" u="sng" dirty="0">
                <a:solidFill>
                  <a:srgbClr val="FB4A18"/>
                </a:solidFill>
                <a:latin typeface="Bookman Old Style" panose="02050604050505020204" pitchFamily="18" charset="0"/>
              </a:rPr>
              <a:t>Οι παίκτες υποστηρίζονται με:</a:t>
            </a:r>
          </a:p>
          <a:p>
            <a:r>
              <a:rPr lang="el-GR" sz="20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Τεχνικές </a:t>
            </a:r>
            <a:r>
              <a:rPr 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ελέγχου</a:t>
            </a:r>
          </a:p>
          <a:p>
            <a:r>
              <a:rPr 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Συναισθηματική στήριξη</a:t>
            </a:r>
          </a:p>
          <a:p>
            <a:r>
              <a:rPr 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Βοήθεια να αντιληφθούν την επιρροή της </a:t>
            </a:r>
            <a:r>
              <a:rPr lang="el-GR" sz="20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εμμονικής</a:t>
            </a:r>
            <a:r>
              <a:rPr 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 συμπεριφοράς στους ίδιους</a:t>
            </a:r>
          </a:p>
          <a:p>
            <a:r>
              <a:rPr 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Βοήθεια να αρχίσουν να συνειδητοποιούν το βάρος των συνεπειών</a:t>
            </a:r>
          </a:p>
          <a:p>
            <a:r>
              <a:rPr 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Ελπίδα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008594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100" i="1" dirty="0" smtClean="0">
                <a:latin typeface="Bookman Old Style" panose="02050604050505020204" pitchFamily="18" charset="0"/>
              </a:rPr>
              <a:t>Χαρακτηριστικά κρίσης </a:t>
            </a:r>
            <a:r>
              <a:rPr lang="el-GR" sz="2000" i="1" dirty="0" smtClean="0">
                <a:latin typeface="Bookman Old Style" panose="02050604050505020204" pitchFamily="18" charset="0"/>
              </a:rPr>
              <a:t>(συνέχεια…)</a:t>
            </a:r>
            <a:endParaRPr lang="el-GR" sz="2000" i="1" dirty="0">
              <a:latin typeface="Bookman Old Style" panose="020506040505050202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2563454" y="2185116"/>
            <a:ext cx="4313864" cy="377762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l-GR" altLang="el-GR" sz="2000" u="sng" dirty="0">
                <a:solidFill>
                  <a:schemeClr val="hlink"/>
                </a:solidFill>
                <a:latin typeface="Bookman Old Style" panose="02050604050505020204" pitchFamily="18" charset="0"/>
              </a:rPr>
              <a:t>Για το συγγενικό περιβάλλον 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Αίσθηση αδιεξόδου και ψυχικής κούρασης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Οικονομικής εξάντλησης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Προβληματισμό για να προσφέρει ή όχι οικονομική βοήθεια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Θυμό και αγανάκτηση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Φόβο για άσκηση βίας, φόβο μη βλάψει τον εαυτό του</a:t>
            </a:r>
          </a:p>
          <a:p>
            <a:pPr>
              <a:lnSpc>
                <a:spcPct val="80000"/>
              </a:lnSpc>
            </a:pPr>
            <a:endParaRPr lang="el-GR" altLang="el-GR" sz="2400" dirty="0">
              <a:solidFill>
                <a:schemeClr val="hlink"/>
              </a:solidFill>
            </a:endParaRPr>
          </a:p>
          <a:p>
            <a:endParaRPr lang="el-GR" sz="240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7190747" y="1712890"/>
            <a:ext cx="4313864" cy="43841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u="sng" dirty="0">
                <a:solidFill>
                  <a:srgbClr val="FB4A18"/>
                </a:solidFill>
                <a:latin typeface="Bookman Old Style" panose="02050604050505020204" pitchFamily="18" charset="0"/>
              </a:rPr>
              <a:t>Οι σύζυγοι και γονείς υποστηρίζονται για: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Απόσυρση από έντονο έλεγχο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Να αντιληφθούν τη λειτουργία της </a:t>
            </a:r>
            <a:r>
              <a:rPr lang="el-GR" sz="16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εμμονικής</a:t>
            </a:r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 συμπεριφοράς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Να εντοπίζουν τις χειριστικές συμπεριφορές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Τρόπους για διαχείριση της κατάστασης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Να στηρίζουν συναισθηματικά τον παίκτη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Μη ανάληψη ευθύνης του παίκτη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Επεξεργασία των φόβων για βία και αυτοκαταστροφική συμπεριφορά</a:t>
            </a:r>
          </a:p>
          <a:p>
            <a:r>
              <a:rPr lang="el-GR" sz="1600" dirty="0">
                <a:solidFill>
                  <a:schemeClr val="tx1"/>
                </a:solidFill>
                <a:latin typeface="Bookman Old Style" panose="02050604050505020204" pitchFamily="18" charset="0"/>
              </a:rPr>
              <a:t>Τρόπους κινητοποίησης αναγνώριση της κατάστασης</a:t>
            </a:r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674056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25040" y="1293899"/>
            <a:ext cx="8229600" cy="44545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l-GR" altLang="el-GR" sz="2400" u="sng" kern="0" dirty="0">
                <a:solidFill>
                  <a:schemeClr val="hlink"/>
                </a:solidFill>
              </a:rPr>
              <a:t>Η ευρύτερη οικογένεια και φίλοι</a:t>
            </a:r>
            <a:r>
              <a:rPr lang="el-GR" altLang="el-GR" sz="2400" u="sng" kern="0" dirty="0" smtClean="0">
                <a:solidFill>
                  <a:schemeClr val="hlink"/>
                </a:solidFill>
              </a:rPr>
              <a:t>:</a:t>
            </a:r>
          </a:p>
          <a:p>
            <a:pPr marL="0" indent="0">
              <a:buNone/>
              <a:defRPr/>
            </a:pPr>
            <a:endParaRPr lang="el-GR" altLang="el-GR" sz="2400" u="sng" kern="0" dirty="0">
              <a:solidFill>
                <a:schemeClr val="hlink"/>
              </a:solidFill>
            </a:endParaRPr>
          </a:p>
          <a:p>
            <a:pPr>
              <a:buClr>
                <a:srgbClr val="A53010"/>
              </a:buClr>
            </a:pPr>
            <a:r>
              <a:rPr lang="el-GR" altLang="el-GR" sz="2400" kern="0" dirty="0">
                <a:solidFill>
                  <a:schemeClr val="tx1"/>
                </a:solidFill>
                <a:latin typeface="Bookman Old Style" panose="02050604050505020204" pitchFamily="18" charset="0"/>
              </a:rPr>
              <a:t>Επιβράβευση για το ενδιαφέρον στο πρόβλημα</a:t>
            </a:r>
          </a:p>
          <a:p>
            <a:pPr>
              <a:buClr>
                <a:srgbClr val="A53010"/>
              </a:buClr>
            </a:pPr>
            <a:r>
              <a:rPr lang="el-GR" altLang="el-GR" sz="2400" kern="0" dirty="0">
                <a:solidFill>
                  <a:schemeClr val="tx1"/>
                </a:solidFill>
                <a:latin typeface="Bookman Old Style" panose="02050604050505020204" pitchFamily="18" charset="0"/>
              </a:rPr>
              <a:t>Προτροπή για συνεργασία με κοντινά πρόσωπα</a:t>
            </a:r>
          </a:p>
          <a:p>
            <a:pPr>
              <a:buClr>
                <a:srgbClr val="A53010"/>
              </a:buClr>
            </a:pPr>
            <a:r>
              <a:rPr lang="el-GR" altLang="el-GR" sz="2400" kern="0" dirty="0">
                <a:solidFill>
                  <a:schemeClr val="tx1"/>
                </a:solidFill>
                <a:latin typeface="Bookman Old Style" panose="02050604050505020204" pitchFamily="18" charset="0"/>
              </a:rPr>
              <a:t>Αναγνώριση του περιορισμένου δικού τους ρόλου</a:t>
            </a:r>
          </a:p>
          <a:p>
            <a:pPr>
              <a:buClr>
                <a:srgbClr val="A53010"/>
              </a:buClr>
            </a:pPr>
            <a:r>
              <a:rPr lang="el-GR" altLang="el-GR" sz="2400" kern="0" dirty="0">
                <a:solidFill>
                  <a:schemeClr val="tx1"/>
                </a:solidFill>
                <a:latin typeface="Bookman Old Style" panose="02050604050505020204" pitchFamily="18" charset="0"/>
              </a:rPr>
              <a:t>Αναγνώριση ότι η συντήρηση της </a:t>
            </a:r>
            <a:r>
              <a:rPr lang="el-GR" altLang="el-GR" sz="2400" kern="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εμμονικής</a:t>
            </a:r>
            <a:r>
              <a:rPr lang="el-GR" altLang="el-GR" sz="2400" kern="0" dirty="0">
                <a:solidFill>
                  <a:schemeClr val="tx1"/>
                </a:solidFill>
                <a:latin typeface="Bookman Old Style" panose="02050604050505020204" pitchFamily="18" charset="0"/>
              </a:rPr>
              <a:t> συμπεριφοράς δεν είναι βοηθητική</a:t>
            </a:r>
          </a:p>
          <a:p>
            <a:pPr marL="0" lvl="0" indent="0">
              <a:buClr>
                <a:srgbClr val="A53010"/>
              </a:buClr>
              <a:buNone/>
            </a:pPr>
            <a:endParaRPr lang="el-GR" sz="2400" dirty="0">
              <a:solidFill>
                <a:prstClr val="black">
                  <a:lumMod val="75000"/>
                  <a:lumOff val="25000"/>
                </a:prst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  <a:defRPr/>
            </a:pPr>
            <a:endParaRPr lang="el-GR" altLang="el-GR" u="sng" kern="0" dirty="0">
              <a:solidFill>
                <a:schemeClr val="hlink"/>
              </a:solidFill>
            </a:endParaRPr>
          </a:p>
          <a:p>
            <a:pPr eaLnBrk="1" hangingPunct="1">
              <a:defRPr/>
            </a:pPr>
            <a:endParaRPr lang="el-GR" altLang="el-GR" kern="0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20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</TotalTime>
  <Words>570</Words>
  <Application>Microsoft Office PowerPoint</Application>
  <PresentationFormat>Προσαρμογή</PresentationFormat>
  <Paragraphs>129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Θρόισμα</vt:lpstr>
      <vt:lpstr>Τηλεφωνική Γραμμή Ψυχολογικής Υποστήριξης για τον Τζόγο1114</vt:lpstr>
      <vt:lpstr>Γενική Λειτουργία</vt:lpstr>
      <vt:lpstr>Τηλεφωνικές Κλήσεις </vt:lpstr>
      <vt:lpstr>Αρχείο</vt:lpstr>
      <vt:lpstr>Παρεχόμενες Υπηρεσίες </vt:lpstr>
      <vt:lpstr>Προσέγγιση</vt:lpstr>
      <vt:lpstr>Χαρακτηριστικά κρίσης</vt:lpstr>
      <vt:lpstr>Χαρακτηριστικά κρίσης (συνέχεια…)</vt:lpstr>
      <vt:lpstr>Παρουσίαση του PowerPoint</vt:lpstr>
      <vt:lpstr>Στο διάστημα από 01/01/2018 έως 31/12/2018 η τηλεφωνική γραμμή δέχθηκε συνολικά 1468 κλήσεις από όλη την Ελλάδα</vt:lpstr>
      <vt:lpstr>Ταυτότητα Καλούντος</vt:lpstr>
      <vt:lpstr>Σχέση με τον παίκτη</vt:lpstr>
      <vt:lpstr>Επαγγελματική Συσχέτιση του Παίκτη με τα Τυχερά Παιχνίδια</vt:lpstr>
      <vt:lpstr>Προφίλ Παίκτη</vt:lpstr>
      <vt:lpstr>Μέσο Προσέγγισης Παιχνιδιού</vt:lpstr>
      <vt:lpstr>Τύπος  Παροχής Υπηρεσιών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User-pc</dc:creator>
  <cp:lastModifiedBy>User</cp:lastModifiedBy>
  <cp:revision>18</cp:revision>
  <dcterms:created xsi:type="dcterms:W3CDTF">2019-01-07T12:27:33Z</dcterms:created>
  <dcterms:modified xsi:type="dcterms:W3CDTF">2019-01-27T19:01:20Z</dcterms:modified>
</cp:coreProperties>
</file>