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1" autoAdjust="0"/>
    <p:restoredTop sz="94660"/>
  </p:normalViewPr>
  <p:slideViewPr>
    <p:cSldViewPr snapToGrid="0">
      <p:cViewPr varScale="1">
        <p:scale>
          <a:sx n="100" d="100"/>
          <a:sy n="100" d="100"/>
        </p:scale>
        <p:origin x="78"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C7FC43-41BD-4EB9-A882-9B181E29E3FD}" type="datetimeFigureOut">
              <a:rPr lang="el-GR" smtClean="0"/>
              <a:t>29/1/2019</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CCCDFF-37D2-4EA0-95C3-D98472950620}" type="slidenum">
              <a:rPr lang="el-GR" smtClean="0"/>
              <a:t>‹#›</a:t>
            </a:fld>
            <a:endParaRPr lang="el-GR"/>
          </a:p>
        </p:txBody>
      </p:sp>
    </p:spTree>
    <p:extLst>
      <p:ext uri="{BB962C8B-B14F-4D97-AF65-F5344CB8AC3E}">
        <p14:creationId xmlns:p14="http://schemas.microsoft.com/office/powerpoint/2010/main" val="1676264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2765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cs typeface="Arial" panose="020B0604020202020204" pitchFamily="34" charset="0"/>
              </a:defRPr>
            </a:lvl1pPr>
            <a:lvl2pPr marL="742950" indent="-285750">
              <a:defRPr>
                <a:solidFill>
                  <a:schemeClr val="tx1"/>
                </a:solidFill>
                <a:latin typeface="Garamond" panose="02020404030301010803" pitchFamily="18" charset="0"/>
                <a:cs typeface="Arial" panose="020B0604020202020204" pitchFamily="34" charset="0"/>
              </a:defRPr>
            </a:lvl2pPr>
            <a:lvl3pPr marL="1143000" indent="-228600">
              <a:defRPr>
                <a:solidFill>
                  <a:schemeClr val="tx1"/>
                </a:solidFill>
                <a:latin typeface="Garamond" panose="02020404030301010803" pitchFamily="18" charset="0"/>
                <a:cs typeface="Arial" panose="020B0604020202020204" pitchFamily="34" charset="0"/>
              </a:defRPr>
            </a:lvl3pPr>
            <a:lvl4pPr marL="1600200" indent="-228600">
              <a:defRPr>
                <a:solidFill>
                  <a:schemeClr val="tx1"/>
                </a:solidFill>
                <a:latin typeface="Garamond" panose="02020404030301010803" pitchFamily="18" charset="0"/>
                <a:cs typeface="Arial" panose="020B0604020202020204" pitchFamily="34" charset="0"/>
              </a:defRPr>
            </a:lvl4pPr>
            <a:lvl5pPr marL="2057400" indent="-228600">
              <a:defRPr>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fld id="{B87DED40-7EB8-4158-AD73-9227146E178C}" type="slidenum">
              <a:rPr lang="el-GR" altLang="el-GR"/>
              <a:pPr/>
              <a:t>12</a:t>
            </a:fld>
            <a:endParaRPr lang="el-GR" altLang="el-GR"/>
          </a:p>
        </p:txBody>
      </p:sp>
    </p:spTree>
    <p:extLst>
      <p:ext uri="{BB962C8B-B14F-4D97-AF65-F5344CB8AC3E}">
        <p14:creationId xmlns:p14="http://schemas.microsoft.com/office/powerpoint/2010/main" val="42825339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4A412A88-0C14-4B8B-A27D-622EDB5EA6CD}" type="datetimeFigureOut">
              <a:rPr lang="el-GR" smtClean="0"/>
              <a:t>29/1/2019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2B775DD-6649-40A1-8F8E-58174515E3A7}" type="slidenum">
              <a:rPr lang="el-GR" smtClean="0"/>
              <a:t>‹#›</a:t>
            </a:fld>
            <a:endParaRPr lang="el-GR"/>
          </a:p>
        </p:txBody>
      </p:sp>
    </p:spTree>
    <p:extLst>
      <p:ext uri="{BB962C8B-B14F-4D97-AF65-F5344CB8AC3E}">
        <p14:creationId xmlns:p14="http://schemas.microsoft.com/office/powerpoint/2010/main" val="1319628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4A412A88-0C14-4B8B-A27D-622EDB5EA6CD}" type="datetimeFigureOut">
              <a:rPr lang="el-GR" smtClean="0"/>
              <a:t>29/1/2019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2B775DD-6649-40A1-8F8E-58174515E3A7}" type="slidenum">
              <a:rPr lang="el-GR" smtClean="0"/>
              <a:t>‹#›</a:t>
            </a:fld>
            <a:endParaRPr lang="el-GR"/>
          </a:p>
        </p:txBody>
      </p:sp>
    </p:spTree>
    <p:extLst>
      <p:ext uri="{BB962C8B-B14F-4D97-AF65-F5344CB8AC3E}">
        <p14:creationId xmlns:p14="http://schemas.microsoft.com/office/powerpoint/2010/main" val="2966032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4A412A88-0C14-4B8B-A27D-622EDB5EA6CD}" type="datetimeFigureOut">
              <a:rPr lang="el-GR" smtClean="0"/>
              <a:t>29/1/2019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2B775DD-6649-40A1-8F8E-58174515E3A7}" type="slidenum">
              <a:rPr lang="el-GR" smtClean="0"/>
              <a:t>‹#›</a:t>
            </a:fld>
            <a:endParaRPr lang="el-GR"/>
          </a:p>
        </p:txBody>
      </p:sp>
    </p:spTree>
    <p:extLst>
      <p:ext uri="{BB962C8B-B14F-4D97-AF65-F5344CB8AC3E}">
        <p14:creationId xmlns:p14="http://schemas.microsoft.com/office/powerpoint/2010/main" val="783891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smtClean="0"/>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smtClean="0"/>
              <a:t>Επεξεργασία 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4A412A88-0C14-4B8B-A27D-622EDB5EA6CD}" type="datetimeFigureOut">
              <a:rPr lang="el-GR" smtClean="0"/>
              <a:t>29/1/2019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2B775DD-6649-40A1-8F8E-58174515E3A7}"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2379521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4A412A88-0C14-4B8B-A27D-622EDB5EA6CD}" type="datetimeFigureOut">
              <a:rPr lang="el-GR" smtClean="0"/>
              <a:t>29/1/2019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2B775DD-6649-40A1-8F8E-58174515E3A7}" type="slidenum">
              <a:rPr lang="el-GR" smtClean="0"/>
              <a:t>‹#›</a:t>
            </a:fld>
            <a:endParaRPr lang="el-GR"/>
          </a:p>
        </p:txBody>
      </p:sp>
    </p:spTree>
    <p:extLst>
      <p:ext uri="{BB962C8B-B14F-4D97-AF65-F5344CB8AC3E}">
        <p14:creationId xmlns:p14="http://schemas.microsoft.com/office/powerpoint/2010/main" val="1959022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A412A88-0C14-4B8B-A27D-622EDB5EA6CD}" type="datetimeFigureOut">
              <a:rPr lang="el-GR" smtClean="0"/>
              <a:t>29/1/2019</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2B775DD-6649-40A1-8F8E-58174515E3A7}" type="slidenum">
              <a:rPr lang="el-GR" smtClean="0"/>
              <a:t>‹#›</a:t>
            </a:fld>
            <a:endParaRPr lang="el-GR"/>
          </a:p>
        </p:txBody>
      </p:sp>
    </p:spTree>
    <p:extLst>
      <p:ext uri="{BB962C8B-B14F-4D97-AF65-F5344CB8AC3E}">
        <p14:creationId xmlns:p14="http://schemas.microsoft.com/office/powerpoint/2010/main" val="3970493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A412A88-0C14-4B8B-A27D-622EDB5EA6CD}" type="datetimeFigureOut">
              <a:rPr lang="el-GR" smtClean="0"/>
              <a:t>29/1/2019</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2B775DD-6649-40A1-8F8E-58174515E3A7}" type="slidenum">
              <a:rPr lang="el-GR" smtClean="0"/>
              <a:t>‹#›</a:t>
            </a:fld>
            <a:endParaRPr lang="el-GR"/>
          </a:p>
        </p:txBody>
      </p:sp>
    </p:spTree>
    <p:extLst>
      <p:ext uri="{BB962C8B-B14F-4D97-AF65-F5344CB8AC3E}">
        <p14:creationId xmlns:p14="http://schemas.microsoft.com/office/powerpoint/2010/main" val="42822034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4A412A88-0C14-4B8B-A27D-622EDB5EA6CD}" type="datetimeFigureOut">
              <a:rPr lang="el-GR" smtClean="0"/>
              <a:t>29/1/2019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2B775DD-6649-40A1-8F8E-58174515E3A7}" type="slidenum">
              <a:rPr lang="el-GR" smtClean="0"/>
              <a:t>‹#›</a:t>
            </a:fld>
            <a:endParaRPr lang="el-GR"/>
          </a:p>
        </p:txBody>
      </p:sp>
    </p:spTree>
    <p:extLst>
      <p:ext uri="{BB962C8B-B14F-4D97-AF65-F5344CB8AC3E}">
        <p14:creationId xmlns:p14="http://schemas.microsoft.com/office/powerpoint/2010/main" val="7369023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4A412A88-0C14-4B8B-A27D-622EDB5EA6CD}" type="datetimeFigureOut">
              <a:rPr lang="el-GR" smtClean="0"/>
              <a:t>29/1/2019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2B775DD-6649-40A1-8F8E-58174515E3A7}" type="slidenum">
              <a:rPr lang="el-GR" smtClean="0"/>
              <a:t>‹#›</a:t>
            </a:fld>
            <a:endParaRPr lang="el-GR"/>
          </a:p>
        </p:txBody>
      </p:sp>
    </p:spTree>
    <p:extLst>
      <p:ext uri="{BB962C8B-B14F-4D97-AF65-F5344CB8AC3E}">
        <p14:creationId xmlns:p14="http://schemas.microsoft.com/office/powerpoint/2010/main" val="1864489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p>
            <a:fld id="{4A412A88-0C14-4B8B-A27D-622EDB5EA6CD}" type="datetimeFigureOut">
              <a:rPr lang="el-GR" smtClean="0"/>
              <a:t>29/1/2019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2B775DD-6649-40A1-8F8E-58174515E3A7}" type="slidenum">
              <a:rPr lang="el-GR" smtClean="0"/>
              <a:t>‹#›</a:t>
            </a:fld>
            <a:endParaRPr lang="el-GR"/>
          </a:p>
        </p:txBody>
      </p:sp>
    </p:spTree>
    <p:extLst>
      <p:ext uri="{BB962C8B-B14F-4D97-AF65-F5344CB8AC3E}">
        <p14:creationId xmlns:p14="http://schemas.microsoft.com/office/powerpoint/2010/main" val="1702339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4A412A88-0C14-4B8B-A27D-622EDB5EA6CD}" type="datetimeFigureOut">
              <a:rPr lang="el-GR" smtClean="0"/>
              <a:t>29/1/2019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2B775DD-6649-40A1-8F8E-58174515E3A7}" type="slidenum">
              <a:rPr lang="el-GR" smtClean="0"/>
              <a:t>‹#›</a:t>
            </a:fld>
            <a:endParaRPr lang="el-GR"/>
          </a:p>
        </p:txBody>
      </p:sp>
    </p:spTree>
    <p:extLst>
      <p:ext uri="{BB962C8B-B14F-4D97-AF65-F5344CB8AC3E}">
        <p14:creationId xmlns:p14="http://schemas.microsoft.com/office/powerpoint/2010/main" val="551246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4A412A88-0C14-4B8B-A27D-622EDB5EA6CD}" type="datetimeFigureOut">
              <a:rPr lang="el-GR" smtClean="0"/>
              <a:t>29/1/2019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2B775DD-6649-40A1-8F8E-58174515E3A7}" type="slidenum">
              <a:rPr lang="el-GR" smtClean="0"/>
              <a:t>‹#›</a:t>
            </a:fld>
            <a:endParaRPr lang="el-GR"/>
          </a:p>
        </p:txBody>
      </p:sp>
    </p:spTree>
    <p:extLst>
      <p:ext uri="{BB962C8B-B14F-4D97-AF65-F5344CB8AC3E}">
        <p14:creationId xmlns:p14="http://schemas.microsoft.com/office/powerpoint/2010/main" val="3751377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4A412A88-0C14-4B8B-A27D-622EDB5EA6CD}" type="datetimeFigureOut">
              <a:rPr lang="el-GR" smtClean="0"/>
              <a:t>29/1/2019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62B775DD-6649-40A1-8F8E-58174515E3A7}" type="slidenum">
              <a:rPr lang="el-GR" smtClean="0"/>
              <a:t>‹#›</a:t>
            </a:fld>
            <a:endParaRPr lang="el-GR"/>
          </a:p>
        </p:txBody>
      </p:sp>
    </p:spTree>
    <p:extLst>
      <p:ext uri="{BB962C8B-B14F-4D97-AF65-F5344CB8AC3E}">
        <p14:creationId xmlns:p14="http://schemas.microsoft.com/office/powerpoint/2010/main" val="3178724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7" name="Date Placeholder 2"/>
          <p:cNvSpPr>
            <a:spLocks noGrp="1"/>
          </p:cNvSpPr>
          <p:nvPr>
            <p:ph type="dt" sz="half" idx="10"/>
          </p:nvPr>
        </p:nvSpPr>
        <p:spPr/>
        <p:txBody>
          <a:bodyPr/>
          <a:lstStyle/>
          <a:p>
            <a:fld id="{4A412A88-0C14-4B8B-A27D-622EDB5EA6CD}" type="datetimeFigureOut">
              <a:rPr lang="el-GR" smtClean="0"/>
              <a:t>29/1/2019</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62B775DD-6649-40A1-8F8E-58174515E3A7}" type="slidenum">
              <a:rPr lang="el-GR" smtClean="0"/>
              <a:t>‹#›</a:t>
            </a:fld>
            <a:endParaRPr lang="el-GR"/>
          </a:p>
        </p:txBody>
      </p:sp>
    </p:spTree>
    <p:extLst>
      <p:ext uri="{BB962C8B-B14F-4D97-AF65-F5344CB8AC3E}">
        <p14:creationId xmlns:p14="http://schemas.microsoft.com/office/powerpoint/2010/main" val="950399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A412A88-0C14-4B8B-A27D-622EDB5EA6CD}" type="datetimeFigureOut">
              <a:rPr lang="el-GR" smtClean="0"/>
              <a:t>29/1/2019</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62B775DD-6649-40A1-8F8E-58174515E3A7}" type="slidenum">
              <a:rPr lang="el-GR" smtClean="0"/>
              <a:t>‹#›</a:t>
            </a:fld>
            <a:endParaRPr lang="el-GR"/>
          </a:p>
        </p:txBody>
      </p:sp>
    </p:spTree>
    <p:extLst>
      <p:ext uri="{BB962C8B-B14F-4D97-AF65-F5344CB8AC3E}">
        <p14:creationId xmlns:p14="http://schemas.microsoft.com/office/powerpoint/2010/main" val="231981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7" name="Date Placeholder 4"/>
          <p:cNvSpPr>
            <a:spLocks noGrp="1"/>
          </p:cNvSpPr>
          <p:nvPr>
            <p:ph type="dt" sz="half" idx="10"/>
          </p:nvPr>
        </p:nvSpPr>
        <p:spPr/>
        <p:txBody>
          <a:bodyPr/>
          <a:lstStyle/>
          <a:p>
            <a:fld id="{4A412A88-0C14-4B8B-A27D-622EDB5EA6CD}" type="datetimeFigureOut">
              <a:rPr lang="el-GR" smtClean="0"/>
              <a:t>29/1/2019</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62B775DD-6649-40A1-8F8E-58174515E3A7}" type="slidenum">
              <a:rPr lang="el-GR" smtClean="0"/>
              <a:t>‹#›</a:t>
            </a:fld>
            <a:endParaRPr lang="el-GR"/>
          </a:p>
        </p:txBody>
      </p:sp>
    </p:spTree>
    <p:extLst>
      <p:ext uri="{BB962C8B-B14F-4D97-AF65-F5344CB8AC3E}">
        <p14:creationId xmlns:p14="http://schemas.microsoft.com/office/powerpoint/2010/main" val="1820730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4A412A88-0C14-4B8B-A27D-622EDB5EA6CD}" type="datetimeFigureOut">
              <a:rPr lang="el-GR" smtClean="0"/>
              <a:t>29/1/2019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2B775DD-6649-40A1-8F8E-58174515E3A7}" type="slidenum">
              <a:rPr lang="el-GR" smtClean="0"/>
              <a:t>‹#›</a:t>
            </a:fld>
            <a:endParaRPr lang="el-GR"/>
          </a:p>
        </p:txBody>
      </p:sp>
    </p:spTree>
    <p:extLst>
      <p:ext uri="{BB962C8B-B14F-4D97-AF65-F5344CB8AC3E}">
        <p14:creationId xmlns:p14="http://schemas.microsoft.com/office/powerpoint/2010/main" val="2022851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412A88-0C14-4B8B-A27D-622EDB5EA6CD}" type="datetimeFigureOut">
              <a:rPr lang="el-GR" smtClean="0"/>
              <a:t>29/1/2019</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2B775DD-6649-40A1-8F8E-58174515E3A7}" type="slidenum">
              <a:rPr lang="el-GR" smtClean="0"/>
              <a:t>‹#›</a:t>
            </a:fld>
            <a:endParaRPr lang="el-GR"/>
          </a:p>
        </p:txBody>
      </p:sp>
    </p:spTree>
    <p:extLst>
      <p:ext uri="{BB962C8B-B14F-4D97-AF65-F5344CB8AC3E}">
        <p14:creationId xmlns:p14="http://schemas.microsoft.com/office/powerpoint/2010/main" val="339615019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altLang="el-GR" sz="3200" b="1" dirty="0">
                <a:solidFill>
                  <a:schemeClr val="tx1"/>
                </a:solidFill>
              </a:rPr>
              <a:t>Λανθασμένες αντιλήψεις:</a:t>
            </a:r>
            <a:br>
              <a:rPr lang="el-GR" altLang="el-GR" sz="3200" b="1" dirty="0">
                <a:solidFill>
                  <a:schemeClr val="tx1"/>
                </a:solidFill>
              </a:rPr>
            </a:br>
            <a:r>
              <a:rPr lang="en-US" altLang="el-GR" sz="3200" b="1" dirty="0">
                <a:solidFill>
                  <a:schemeClr val="tx1"/>
                </a:solidFill>
              </a:rPr>
              <a:t>(R.</a:t>
            </a:r>
            <a:r>
              <a:rPr lang="el-GR" altLang="el-GR" sz="3200" b="1" dirty="0">
                <a:solidFill>
                  <a:schemeClr val="tx1"/>
                </a:solidFill>
              </a:rPr>
              <a:t> </a:t>
            </a:r>
            <a:r>
              <a:rPr lang="en-US" altLang="el-GR" sz="3200" b="1" dirty="0" err="1">
                <a:solidFill>
                  <a:schemeClr val="tx1"/>
                </a:solidFill>
              </a:rPr>
              <a:t>Ladoucer</a:t>
            </a:r>
            <a:r>
              <a:rPr lang="en-US" altLang="el-GR" sz="3200" b="1" dirty="0">
                <a:solidFill>
                  <a:schemeClr val="tx1"/>
                </a:solidFill>
              </a:rPr>
              <a:t> )(Brown, Schaffer 2009-1</a:t>
            </a:r>
            <a:r>
              <a:rPr lang="el-GR" altLang="el-GR" sz="3200" b="1" dirty="0">
                <a:solidFill>
                  <a:schemeClr val="tx1"/>
                </a:solidFill>
              </a:rPr>
              <a:t>2</a:t>
            </a:r>
            <a:r>
              <a:rPr lang="en-US" altLang="el-GR" sz="3200" b="1" dirty="0">
                <a:solidFill>
                  <a:schemeClr val="tx1"/>
                </a:solidFill>
              </a:rPr>
              <a:t>)</a:t>
            </a:r>
            <a:endParaRPr lang="el-GR" sz="3200" b="1" dirty="0">
              <a:solidFill>
                <a:schemeClr val="tx1"/>
              </a:solidFill>
            </a:endParaRPr>
          </a:p>
        </p:txBody>
      </p:sp>
      <p:sp>
        <p:nvSpPr>
          <p:cNvPr id="3" name="Υπότιτλος 2"/>
          <p:cNvSpPr>
            <a:spLocks noGrp="1"/>
          </p:cNvSpPr>
          <p:nvPr>
            <p:ph type="subTitle" idx="1"/>
          </p:nvPr>
        </p:nvSpPr>
        <p:spPr>
          <a:xfrm>
            <a:off x="1154955" y="5172074"/>
            <a:ext cx="8825658" cy="1447801"/>
          </a:xfrm>
        </p:spPr>
        <p:txBody>
          <a:bodyPr>
            <a:normAutofit fontScale="25000" lnSpcReduction="20000"/>
          </a:bodyPr>
          <a:lstStyle/>
          <a:p>
            <a:r>
              <a:rPr lang="el-GR" sz="8000" dirty="0" err="1" smtClean="0"/>
              <a:t>ΕΛΕνη</a:t>
            </a:r>
            <a:r>
              <a:rPr lang="el-GR" sz="8000" dirty="0" smtClean="0"/>
              <a:t> </a:t>
            </a:r>
            <a:r>
              <a:rPr lang="el-GR" sz="8000" dirty="0" err="1"/>
              <a:t>Βοτίκα</a:t>
            </a:r>
            <a:r>
              <a:rPr lang="el-GR" sz="8000" dirty="0"/>
              <a:t/>
            </a:r>
            <a:br>
              <a:rPr lang="el-GR" sz="8000" dirty="0"/>
            </a:br>
            <a:r>
              <a:rPr lang="el-GR" sz="8000" dirty="0" err="1" smtClean="0"/>
              <a:t>ΨυχολΟγος</a:t>
            </a:r>
            <a:r>
              <a:rPr lang="el-GR" sz="8000" dirty="0"/>
              <a:t>, </a:t>
            </a:r>
            <a:r>
              <a:rPr lang="el-GR" sz="8000" dirty="0" err="1" smtClean="0"/>
              <a:t>ΟικογενειαΚΗ</a:t>
            </a:r>
            <a:r>
              <a:rPr lang="el-GR" sz="8000" dirty="0" smtClean="0"/>
              <a:t> </a:t>
            </a:r>
            <a:r>
              <a:rPr lang="el-GR" sz="8000" dirty="0"/>
              <a:t>θεραπεύτρια, </a:t>
            </a:r>
            <a:br>
              <a:rPr lang="el-GR" sz="8000" dirty="0"/>
            </a:br>
            <a:r>
              <a:rPr lang="el-GR" sz="8000" dirty="0"/>
              <a:t>Σύμβουλος Εξαρτήσεων</a:t>
            </a:r>
            <a:br>
              <a:rPr lang="el-GR" sz="8000" dirty="0"/>
            </a:br>
            <a:r>
              <a:rPr lang="el-GR" sz="8000" dirty="0"/>
              <a:t>Υπεύθυνη ΚΕΘΕΑ ΑΛΦΑ</a:t>
            </a:r>
            <a:br>
              <a:rPr lang="el-GR" sz="8000" dirty="0"/>
            </a:br>
            <a:r>
              <a:rPr lang="el-GR" sz="8000" dirty="0"/>
              <a:t/>
            </a:r>
            <a:br>
              <a:rPr lang="el-GR" sz="8000" dirty="0"/>
            </a:br>
            <a:endParaRPr lang="el-GR" sz="8000" dirty="0"/>
          </a:p>
          <a:p>
            <a:endParaRPr lang="el-GR" dirty="0"/>
          </a:p>
        </p:txBody>
      </p:sp>
    </p:spTree>
    <p:extLst>
      <p:ext uri="{BB962C8B-B14F-4D97-AF65-F5344CB8AC3E}">
        <p14:creationId xmlns:p14="http://schemas.microsoft.com/office/powerpoint/2010/main" val="190508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774825" y="333375"/>
            <a:ext cx="8642350" cy="1143000"/>
          </a:xfrm>
        </p:spPr>
        <p:txBody>
          <a:bodyPr/>
          <a:lstStyle/>
          <a:p>
            <a:pPr algn="l" eaLnBrk="1" hangingPunct="1">
              <a:defRPr/>
            </a:pPr>
            <a:r>
              <a:rPr lang="el-GR" sz="2400" dirty="0"/>
              <a:t>ΧΑΡΑΚΤΗΡΙΣΤΙΚΑ ΤΗΣ ΠΡΟΒΛΗΜΑΤΙΚΗΣ ΕΝΑΣΧΟΛΗΣΗΣ ΜΕ ΤΑ ΤΥΧΕΡΑ ΠΑΙΧΝΙΔΙΑ (συνέχεια…)</a:t>
            </a:r>
          </a:p>
        </p:txBody>
      </p:sp>
      <p:sp>
        <p:nvSpPr>
          <p:cNvPr id="26627" name="Rectangle 3"/>
          <p:cNvSpPr>
            <a:spLocks noGrp="1" noChangeArrowheads="1"/>
          </p:cNvSpPr>
          <p:nvPr>
            <p:ph idx="1"/>
          </p:nvPr>
        </p:nvSpPr>
        <p:spPr>
          <a:xfrm>
            <a:off x="1981200" y="1600200"/>
            <a:ext cx="8229600" cy="4852988"/>
          </a:xfrm>
        </p:spPr>
        <p:txBody>
          <a:bodyPr>
            <a:normAutofit/>
          </a:bodyPr>
          <a:lstStyle/>
          <a:p>
            <a:pPr eaLnBrk="1" hangingPunct="1">
              <a:buFontTx/>
              <a:buNone/>
              <a:defRPr/>
            </a:pPr>
            <a:r>
              <a:rPr lang="el-GR" sz="2400" dirty="0"/>
              <a:t> </a:t>
            </a:r>
            <a:r>
              <a:rPr lang="el-GR" sz="2400" b="1" dirty="0"/>
              <a:t>Όταν κερδίσει</a:t>
            </a:r>
            <a:r>
              <a:rPr lang="en-US" sz="2400" b="1" dirty="0"/>
              <a:t>:</a:t>
            </a:r>
            <a:endParaRPr lang="el-GR" sz="2400" b="1" dirty="0"/>
          </a:p>
          <a:p>
            <a:pPr eaLnBrk="1" hangingPunct="1">
              <a:buFontTx/>
              <a:buNone/>
              <a:defRPr/>
            </a:pPr>
            <a:endParaRPr lang="el-GR" sz="2000" dirty="0"/>
          </a:p>
          <a:p>
            <a:pPr eaLnBrk="1" hangingPunct="1">
              <a:lnSpc>
                <a:spcPct val="150000"/>
              </a:lnSpc>
              <a:defRPr/>
            </a:pPr>
            <a:r>
              <a:rPr lang="el-GR" sz="1500" b="1" dirty="0"/>
              <a:t>Ανακούφιση και ανυπομονησία για το επόμενο παιχνίδι</a:t>
            </a:r>
            <a:r>
              <a:rPr lang="el-GR" sz="2400" b="1" dirty="0"/>
              <a:t>.</a:t>
            </a:r>
          </a:p>
          <a:p>
            <a:pPr eaLnBrk="1" hangingPunct="1">
              <a:lnSpc>
                <a:spcPct val="150000"/>
              </a:lnSpc>
              <a:defRPr/>
            </a:pPr>
            <a:r>
              <a:rPr lang="el-GR" sz="2400" b="1" u="sng" dirty="0"/>
              <a:t>Εμπιστοσύνη στον εαυτό του γιατί απέδειξε ότι ήταν η «τυχερή του μέρα».</a:t>
            </a:r>
          </a:p>
          <a:p>
            <a:pPr eaLnBrk="1" hangingPunct="1">
              <a:lnSpc>
                <a:spcPct val="150000"/>
              </a:lnSpc>
              <a:defRPr/>
            </a:pPr>
            <a:r>
              <a:rPr lang="el-GR" sz="1500" b="1" dirty="0"/>
              <a:t>Χαρούμενη διάθεση.</a:t>
            </a:r>
          </a:p>
          <a:p>
            <a:pPr eaLnBrk="1" hangingPunct="1">
              <a:lnSpc>
                <a:spcPct val="150000"/>
              </a:lnSpc>
              <a:defRPr/>
            </a:pPr>
            <a:r>
              <a:rPr lang="el-GR" sz="1500" b="1" dirty="0"/>
              <a:t>Διογκωμένος εγωισμός.</a:t>
            </a:r>
          </a:p>
          <a:p>
            <a:pPr eaLnBrk="1" hangingPunct="1">
              <a:lnSpc>
                <a:spcPct val="150000"/>
              </a:lnSpc>
              <a:defRPr/>
            </a:pPr>
            <a:r>
              <a:rPr lang="el-GR" sz="1500" b="1" dirty="0" err="1"/>
              <a:t>Αυτοϊκανοποίηση</a:t>
            </a:r>
            <a:r>
              <a:rPr lang="el-GR" sz="1500" b="1" dirty="0"/>
              <a:t> επειδή έχει χρήματα και μπορεί να εντυπωσιάσει τον/την σύντροφο ή τους άλλους.</a:t>
            </a:r>
          </a:p>
          <a:p>
            <a:pPr eaLnBrk="1" hangingPunct="1">
              <a:buFontTx/>
              <a:buNone/>
              <a:defRPr/>
            </a:pPr>
            <a:endParaRPr lang="el-GR" sz="2400" b="1" dirty="0"/>
          </a:p>
        </p:txBody>
      </p:sp>
    </p:spTree>
    <p:extLst>
      <p:ext uri="{BB962C8B-B14F-4D97-AF65-F5344CB8AC3E}">
        <p14:creationId xmlns:p14="http://schemas.microsoft.com/office/powerpoint/2010/main" val="140618090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631951" y="188913"/>
            <a:ext cx="7642225" cy="1143000"/>
          </a:xfrm>
        </p:spPr>
        <p:txBody>
          <a:bodyPr/>
          <a:lstStyle/>
          <a:p>
            <a:pPr algn="l" eaLnBrk="1" hangingPunct="1">
              <a:defRPr/>
            </a:pPr>
            <a:r>
              <a:rPr lang="el-GR" sz="2400" dirty="0"/>
              <a:t>ΧΑΡΑΚΤΗΡΙΣΤΙΚΑ ΤΗΣ ΠΡΟΒΛΗΜΑΤΙΚΗΣ ΕΝΑΣΧΟΛΗΣΗΣ ΜΕ ΤΑ ΤΥΧΕΡΑ ΠΑΙΧΝΙΔΙΑ</a:t>
            </a:r>
          </a:p>
        </p:txBody>
      </p:sp>
      <p:sp>
        <p:nvSpPr>
          <p:cNvPr id="27651" name="Rectangle 3"/>
          <p:cNvSpPr>
            <a:spLocks noGrp="1" noChangeArrowheads="1"/>
          </p:cNvSpPr>
          <p:nvPr>
            <p:ph idx="1"/>
          </p:nvPr>
        </p:nvSpPr>
        <p:spPr>
          <a:xfrm>
            <a:off x="1981200" y="981076"/>
            <a:ext cx="8229600" cy="5616575"/>
          </a:xfrm>
        </p:spPr>
        <p:txBody>
          <a:bodyPr>
            <a:normAutofit fontScale="92500" lnSpcReduction="20000"/>
          </a:bodyPr>
          <a:lstStyle/>
          <a:p>
            <a:pPr eaLnBrk="1" hangingPunct="1">
              <a:lnSpc>
                <a:spcPct val="80000"/>
              </a:lnSpc>
              <a:buFontTx/>
              <a:buNone/>
              <a:defRPr/>
            </a:pPr>
            <a:r>
              <a:rPr lang="el-GR" sz="2000" dirty="0"/>
              <a:t> </a:t>
            </a:r>
          </a:p>
          <a:p>
            <a:pPr eaLnBrk="1" hangingPunct="1">
              <a:lnSpc>
                <a:spcPct val="80000"/>
              </a:lnSpc>
              <a:buFontTx/>
              <a:buNone/>
              <a:defRPr/>
            </a:pPr>
            <a:r>
              <a:rPr lang="el-GR" sz="2400" b="1" dirty="0"/>
              <a:t>Όταν χάσει</a:t>
            </a:r>
            <a:r>
              <a:rPr lang="en-US" sz="2400" b="1" dirty="0"/>
              <a:t>:</a:t>
            </a:r>
            <a:endParaRPr lang="el-GR" sz="2400" b="1" dirty="0"/>
          </a:p>
          <a:p>
            <a:pPr eaLnBrk="1" hangingPunct="1">
              <a:lnSpc>
                <a:spcPct val="80000"/>
              </a:lnSpc>
              <a:buFontTx/>
              <a:buNone/>
              <a:defRPr/>
            </a:pPr>
            <a:endParaRPr lang="el-GR" sz="1800" dirty="0"/>
          </a:p>
          <a:p>
            <a:pPr eaLnBrk="1" hangingPunct="1">
              <a:lnSpc>
                <a:spcPct val="130000"/>
              </a:lnSpc>
              <a:defRPr/>
            </a:pPr>
            <a:r>
              <a:rPr lang="el-GR" sz="2000" b="1" dirty="0"/>
              <a:t>Ενοχές και τύψεις.</a:t>
            </a:r>
          </a:p>
          <a:p>
            <a:pPr eaLnBrk="1" hangingPunct="1">
              <a:lnSpc>
                <a:spcPct val="130000"/>
              </a:lnSpc>
              <a:defRPr/>
            </a:pPr>
            <a:r>
              <a:rPr lang="el-GR" sz="2000" b="1" dirty="0"/>
              <a:t>Φόβος ότι κάποιος θα τον ανακαλύψει.</a:t>
            </a:r>
          </a:p>
          <a:p>
            <a:pPr eaLnBrk="1" hangingPunct="1">
              <a:lnSpc>
                <a:spcPct val="130000"/>
              </a:lnSpc>
              <a:defRPr/>
            </a:pPr>
            <a:r>
              <a:rPr lang="el-GR" sz="2000" b="1" dirty="0"/>
              <a:t>Ανησυχία για τον τρόπο εξασφάλισης χρημάτων ώστε να καλύψει τα καθημερινά του έξοδα.</a:t>
            </a:r>
          </a:p>
          <a:p>
            <a:pPr eaLnBrk="1" hangingPunct="1">
              <a:lnSpc>
                <a:spcPct val="130000"/>
              </a:lnSpc>
              <a:defRPr/>
            </a:pPr>
            <a:r>
              <a:rPr lang="el-GR" sz="2000" b="1" dirty="0"/>
              <a:t>Σκέψεις για τα ψέματα που θα πει προκειμένου να αποκρύψει τις πράξεις του.</a:t>
            </a:r>
          </a:p>
          <a:p>
            <a:pPr eaLnBrk="1" hangingPunct="1">
              <a:lnSpc>
                <a:spcPct val="130000"/>
              </a:lnSpc>
              <a:defRPr/>
            </a:pPr>
            <a:r>
              <a:rPr lang="el-GR" sz="2000" b="1" dirty="0"/>
              <a:t>Θυμός που στρέφεται προς τον εαυτό του.</a:t>
            </a:r>
          </a:p>
          <a:p>
            <a:pPr eaLnBrk="1" hangingPunct="1">
              <a:lnSpc>
                <a:spcPct val="130000"/>
              </a:lnSpc>
              <a:defRPr/>
            </a:pPr>
            <a:r>
              <a:rPr lang="el-GR" sz="2000" b="1" dirty="0"/>
              <a:t>Απόφαση να μην παίξει ποτέ ξανά. Παράλληλα συνήθως σκέφτεται πως θα βρει χρήματα για να ξαναπαίξει και να πάρει πίσω όσα έχασε.</a:t>
            </a:r>
          </a:p>
          <a:p>
            <a:pPr eaLnBrk="1" hangingPunct="1">
              <a:lnSpc>
                <a:spcPct val="130000"/>
              </a:lnSpc>
              <a:defRPr/>
            </a:pPr>
            <a:r>
              <a:rPr lang="el-GR" sz="2000" b="1" dirty="0"/>
              <a:t>Πολλές φορές κατανάλωση αλκοόλ για να ξεχάσει τα προβλήματα και να ηρεμήσει ή να κοιμηθεί.</a:t>
            </a:r>
          </a:p>
          <a:p>
            <a:pPr eaLnBrk="1" hangingPunct="1">
              <a:lnSpc>
                <a:spcPct val="130000"/>
              </a:lnSpc>
              <a:buFontTx/>
              <a:buNone/>
              <a:defRPr/>
            </a:pPr>
            <a:endParaRPr lang="el-GR" sz="1800" b="1" dirty="0"/>
          </a:p>
        </p:txBody>
      </p:sp>
    </p:spTree>
    <p:extLst>
      <p:ext uri="{BB962C8B-B14F-4D97-AF65-F5344CB8AC3E}">
        <p14:creationId xmlns:p14="http://schemas.microsoft.com/office/powerpoint/2010/main" val="1630582513"/>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Ευθύγραμμο βέλος σύνδεσης 31"/>
          <p:cNvCxnSpPr/>
          <p:nvPr/>
        </p:nvCxnSpPr>
        <p:spPr>
          <a:xfrm flipH="1" flipV="1">
            <a:off x="3935413" y="549275"/>
            <a:ext cx="4032250" cy="36972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Στρογγυλεμένο ορθογώνιο 1"/>
          <p:cNvSpPr/>
          <p:nvPr/>
        </p:nvSpPr>
        <p:spPr>
          <a:xfrm>
            <a:off x="1701800" y="1081088"/>
            <a:ext cx="20193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sz="1600" dirty="0"/>
              <a:t>Σκέψεις συνδυασμένες με λαχτάρα και επιθυμία</a:t>
            </a:r>
          </a:p>
        </p:txBody>
      </p:sp>
      <p:sp>
        <p:nvSpPr>
          <p:cNvPr id="4" name="Στρογγυλεμένο ορθογώνιο 3"/>
          <p:cNvSpPr/>
          <p:nvPr/>
        </p:nvSpPr>
        <p:spPr>
          <a:xfrm>
            <a:off x="1752601" y="2443163"/>
            <a:ext cx="2043113"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dirty="0"/>
              <a:t>Έκθεση  σε χώρο τζόγου</a:t>
            </a:r>
          </a:p>
        </p:txBody>
      </p:sp>
      <p:sp>
        <p:nvSpPr>
          <p:cNvPr id="5" name="Στρογγυλεμένο ορθογώνιο 4"/>
          <p:cNvSpPr/>
          <p:nvPr/>
        </p:nvSpPr>
        <p:spPr>
          <a:xfrm>
            <a:off x="1774826" y="3789363"/>
            <a:ext cx="1946275"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dirty="0"/>
              <a:t>Πρώτο ποντάρισμα (συνήθως μικρό)</a:t>
            </a:r>
          </a:p>
        </p:txBody>
      </p:sp>
      <p:sp>
        <p:nvSpPr>
          <p:cNvPr id="6" name="Στρογγυλεμένο ορθογώνιο 5"/>
          <p:cNvSpPr/>
          <p:nvPr/>
        </p:nvSpPr>
        <p:spPr>
          <a:xfrm>
            <a:off x="1849439" y="5192713"/>
            <a:ext cx="1946275" cy="8699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dirty="0"/>
              <a:t>Αύξηση του ποσού</a:t>
            </a:r>
          </a:p>
        </p:txBody>
      </p:sp>
      <p:sp>
        <p:nvSpPr>
          <p:cNvPr id="7" name="Στρογγυλεμένο ορθογώνιο 6"/>
          <p:cNvSpPr/>
          <p:nvPr/>
        </p:nvSpPr>
        <p:spPr>
          <a:xfrm>
            <a:off x="4367213" y="4027488"/>
            <a:ext cx="15875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dirty="0"/>
              <a:t>κέρδη</a:t>
            </a:r>
          </a:p>
        </p:txBody>
      </p:sp>
      <p:sp>
        <p:nvSpPr>
          <p:cNvPr id="8" name="Στρογγυλεμένο ορθογώνιο 7"/>
          <p:cNvSpPr/>
          <p:nvPr/>
        </p:nvSpPr>
        <p:spPr>
          <a:xfrm>
            <a:off x="4367213" y="5106989"/>
            <a:ext cx="1587500" cy="9366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dirty="0"/>
              <a:t>ΖΗΜΙΑ</a:t>
            </a:r>
          </a:p>
        </p:txBody>
      </p:sp>
      <p:sp>
        <p:nvSpPr>
          <p:cNvPr id="9" name="Ορθογώνιο 8"/>
          <p:cNvSpPr/>
          <p:nvPr/>
        </p:nvSpPr>
        <p:spPr>
          <a:xfrm>
            <a:off x="7478714" y="5176838"/>
            <a:ext cx="2879725" cy="1079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dirty="0"/>
              <a:t>Το κυνήγι των χαμένων, ανάγκη να </a:t>
            </a:r>
            <a:r>
              <a:rPr lang="el-GR" dirty="0" err="1"/>
              <a:t>ρεφάρει</a:t>
            </a:r>
            <a:endParaRPr lang="el-GR" dirty="0"/>
          </a:p>
        </p:txBody>
      </p:sp>
      <p:sp>
        <p:nvSpPr>
          <p:cNvPr id="11" name="Στρογγυλεμένο ορθογώνιο 10"/>
          <p:cNvSpPr/>
          <p:nvPr/>
        </p:nvSpPr>
        <p:spPr>
          <a:xfrm>
            <a:off x="7319964" y="4027488"/>
            <a:ext cx="3024187"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dirty="0"/>
              <a:t>Έξοδος από κύκλο</a:t>
            </a:r>
            <a:r>
              <a:rPr lang="en-US" dirty="0"/>
              <a:t>:</a:t>
            </a:r>
            <a:r>
              <a:rPr lang="el-GR" dirty="0"/>
              <a:t> δεν έχει άλλα λεφτά ή αναγκάζεται να φύγει</a:t>
            </a:r>
          </a:p>
        </p:txBody>
      </p:sp>
      <p:cxnSp>
        <p:nvCxnSpPr>
          <p:cNvPr id="19" name="Ευθύγραμμο βέλος σύνδεσης 18"/>
          <p:cNvCxnSpPr/>
          <p:nvPr/>
        </p:nvCxnSpPr>
        <p:spPr>
          <a:xfrm flipH="1">
            <a:off x="3721101" y="4879975"/>
            <a:ext cx="784225" cy="5476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Ευθύγραμμο βέλος σύνδεσης 21"/>
          <p:cNvCxnSpPr/>
          <p:nvPr/>
        </p:nvCxnSpPr>
        <p:spPr>
          <a:xfrm flipV="1">
            <a:off x="3600450" y="4691063"/>
            <a:ext cx="719138" cy="5016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Ευθύγραμμο βέλος σύνδεσης 24"/>
          <p:cNvCxnSpPr/>
          <p:nvPr/>
        </p:nvCxnSpPr>
        <p:spPr>
          <a:xfrm>
            <a:off x="2520950" y="4651375"/>
            <a:ext cx="0" cy="54133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Ευθύγραμμο βέλος σύνδεσης 41"/>
          <p:cNvCxnSpPr/>
          <p:nvPr/>
        </p:nvCxnSpPr>
        <p:spPr>
          <a:xfrm>
            <a:off x="2501900" y="1939925"/>
            <a:ext cx="0" cy="457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Ευθύγραμμο βέλος σύνδεσης 45"/>
          <p:cNvCxnSpPr/>
          <p:nvPr/>
        </p:nvCxnSpPr>
        <p:spPr>
          <a:xfrm>
            <a:off x="2495550" y="3335339"/>
            <a:ext cx="0" cy="45402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1" name="Ευθύγραμμο βέλος σύνδεσης 60"/>
          <p:cNvCxnSpPr/>
          <p:nvPr/>
        </p:nvCxnSpPr>
        <p:spPr>
          <a:xfrm flipV="1">
            <a:off x="3827463" y="5654675"/>
            <a:ext cx="677862" cy="269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4" name="Ευθύγραμμο βέλος σύνδεσης 63"/>
          <p:cNvCxnSpPr>
            <a:stCxn id="8" idx="3"/>
          </p:cNvCxnSpPr>
          <p:nvPr/>
        </p:nvCxnSpPr>
        <p:spPr>
          <a:xfrm flipV="1">
            <a:off x="5954713" y="5575300"/>
            <a:ext cx="1509712"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7" name="Ευθεία γραμμή σύνδεσης 66"/>
          <p:cNvCxnSpPr>
            <a:stCxn id="11" idx="2"/>
          </p:cNvCxnSpPr>
          <p:nvPr/>
        </p:nvCxnSpPr>
        <p:spPr>
          <a:xfrm flipH="1">
            <a:off x="8832850" y="4941889"/>
            <a:ext cx="0" cy="2508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Ευθεία γραμμή σύνδεσης 69"/>
          <p:cNvCxnSpPr/>
          <p:nvPr/>
        </p:nvCxnSpPr>
        <p:spPr>
          <a:xfrm>
            <a:off x="8832850" y="6235701"/>
            <a:ext cx="0" cy="269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Ευθεία γραμμή σύνδεσης 73"/>
          <p:cNvCxnSpPr/>
          <p:nvPr/>
        </p:nvCxnSpPr>
        <p:spPr>
          <a:xfrm flipH="1">
            <a:off x="2520951" y="6515100"/>
            <a:ext cx="63341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Ευθύγραμμο βέλος σύνδεσης 76"/>
          <p:cNvCxnSpPr/>
          <p:nvPr/>
        </p:nvCxnSpPr>
        <p:spPr>
          <a:xfrm>
            <a:off x="2773363" y="6626225"/>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3" name="Ευθύγραμμο βέλος σύνδεσης 82"/>
          <p:cNvCxnSpPr/>
          <p:nvPr/>
        </p:nvCxnSpPr>
        <p:spPr>
          <a:xfrm flipV="1">
            <a:off x="2520950" y="5980114"/>
            <a:ext cx="0" cy="5111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9" name="Στρογγυλεμένο ορθογώνιο 88"/>
          <p:cNvSpPr/>
          <p:nvPr/>
        </p:nvSpPr>
        <p:spPr>
          <a:xfrm>
            <a:off x="1752601" y="115889"/>
            <a:ext cx="1895475" cy="6492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sz="1600" dirty="0"/>
              <a:t>Μεγάλου ρίσκου καταστάσεις</a:t>
            </a:r>
          </a:p>
        </p:txBody>
      </p:sp>
      <p:cxnSp>
        <p:nvCxnSpPr>
          <p:cNvPr id="91" name="Ευθύγραμμο βέλος σύνδεσης 90"/>
          <p:cNvCxnSpPr/>
          <p:nvPr/>
        </p:nvCxnSpPr>
        <p:spPr>
          <a:xfrm>
            <a:off x="2495550" y="765176"/>
            <a:ext cx="0" cy="31591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4" name="Στρογγυλεμένο ορθογώνιο 93"/>
          <p:cNvSpPr/>
          <p:nvPr/>
        </p:nvSpPr>
        <p:spPr>
          <a:xfrm>
            <a:off x="7967664" y="1"/>
            <a:ext cx="3767136" cy="135572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dirty="0">
                <a:solidFill>
                  <a:schemeClr val="bg1"/>
                </a:solidFill>
              </a:rPr>
              <a:t>Αλυσίδα της συμπεριφοράς στον προβληματικό τζόγο</a:t>
            </a:r>
          </a:p>
          <a:p>
            <a:pPr algn="ctr" eaLnBrk="1" hangingPunct="1">
              <a:defRPr/>
            </a:pPr>
            <a:r>
              <a:rPr lang="el-GR" dirty="0">
                <a:solidFill>
                  <a:schemeClr val="bg1"/>
                </a:solidFill>
              </a:rPr>
              <a:t>(</a:t>
            </a:r>
            <a:r>
              <a:rPr lang="en-US" dirty="0">
                <a:solidFill>
                  <a:schemeClr val="bg1"/>
                </a:solidFill>
              </a:rPr>
              <a:t>R.</a:t>
            </a:r>
            <a:r>
              <a:rPr lang="el-GR" dirty="0">
                <a:solidFill>
                  <a:schemeClr val="bg1"/>
                </a:solidFill>
              </a:rPr>
              <a:t> </a:t>
            </a:r>
            <a:r>
              <a:rPr lang="en-US" dirty="0" err="1">
                <a:solidFill>
                  <a:schemeClr val="bg1"/>
                </a:solidFill>
              </a:rPr>
              <a:t>Ladoucer</a:t>
            </a:r>
            <a:r>
              <a:rPr lang="en-US" dirty="0">
                <a:solidFill>
                  <a:schemeClr val="bg1"/>
                </a:solidFill>
              </a:rPr>
              <a:t>,</a:t>
            </a:r>
            <a:r>
              <a:rPr lang="el-GR" dirty="0">
                <a:solidFill>
                  <a:schemeClr val="bg1"/>
                </a:solidFill>
              </a:rPr>
              <a:t> </a:t>
            </a:r>
            <a:r>
              <a:rPr lang="en-US" dirty="0">
                <a:solidFill>
                  <a:schemeClr val="bg1"/>
                </a:solidFill>
              </a:rPr>
              <a:t>S.</a:t>
            </a:r>
            <a:r>
              <a:rPr lang="el-GR" dirty="0">
                <a:solidFill>
                  <a:schemeClr val="bg1"/>
                </a:solidFill>
              </a:rPr>
              <a:t> </a:t>
            </a:r>
            <a:r>
              <a:rPr lang="en-US" dirty="0" err="1">
                <a:solidFill>
                  <a:schemeClr val="bg1"/>
                </a:solidFill>
              </a:rPr>
              <a:t>Lachance</a:t>
            </a:r>
            <a:r>
              <a:rPr lang="en-US" dirty="0">
                <a:solidFill>
                  <a:schemeClr val="bg1"/>
                </a:solidFill>
              </a:rPr>
              <a:t>)</a:t>
            </a:r>
            <a:endParaRPr lang="el-GR" dirty="0">
              <a:solidFill>
                <a:schemeClr val="bg1"/>
              </a:solidFill>
            </a:endParaRPr>
          </a:p>
        </p:txBody>
      </p:sp>
      <p:sp>
        <p:nvSpPr>
          <p:cNvPr id="38" name="Ορθογώνιο 37"/>
          <p:cNvSpPr/>
          <p:nvPr/>
        </p:nvSpPr>
        <p:spPr>
          <a:xfrm>
            <a:off x="6456363" y="1995488"/>
            <a:ext cx="1306512" cy="457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dirty="0"/>
              <a:t>κίνδυνος</a:t>
            </a:r>
          </a:p>
        </p:txBody>
      </p:sp>
    </p:spTree>
    <p:extLst>
      <p:ext uri="{BB962C8B-B14F-4D97-AF65-F5344CB8AC3E}">
        <p14:creationId xmlns:p14="http://schemas.microsoft.com/office/powerpoint/2010/main" val="2775596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half" idx="1"/>
          </p:nvPr>
        </p:nvSpPr>
        <p:spPr>
          <a:xfrm>
            <a:off x="1631950" y="476250"/>
            <a:ext cx="4387850" cy="5619750"/>
          </a:xfrm>
        </p:spPr>
        <p:txBody>
          <a:bodyPr>
            <a:normAutofit fontScale="92500" lnSpcReduction="10000"/>
          </a:bodyPr>
          <a:lstStyle/>
          <a:p>
            <a:pPr>
              <a:defRPr/>
            </a:pPr>
            <a:r>
              <a:rPr lang="el-GR" sz="1900" b="1" dirty="0"/>
              <a:t>Επικίνδυνη κατάσταση  μεγάλου ρίσκου</a:t>
            </a:r>
            <a:r>
              <a:rPr lang="en-US" sz="1900" b="1" dirty="0"/>
              <a:t>:</a:t>
            </a:r>
            <a:r>
              <a:rPr lang="el-GR" sz="1900" b="1" dirty="0"/>
              <a:t> δυνατές επιθυμίες  ή λαχτάρα συνήθως εμφανίζονται σε συγκεκριμένα καταστάσεις και ενεργοποιούν την επιθυμία. Η δράση ξεκινά  με την μορφή σκέψεων, και μόλις εγκαθιδρυθεί, ενδυναμώνεται  από επιπλέον σκέψεις / πεποιθήσεις  που συνδέονται με τον τζόγο </a:t>
            </a:r>
          </a:p>
          <a:p>
            <a:pPr>
              <a:defRPr/>
            </a:pPr>
            <a:r>
              <a:rPr lang="el-GR" sz="1900" b="1" dirty="0"/>
              <a:t>Έκθεση στον τζόγο</a:t>
            </a:r>
          </a:p>
          <a:p>
            <a:pPr>
              <a:defRPr/>
            </a:pPr>
            <a:r>
              <a:rPr lang="el-GR" sz="1900" b="1" dirty="0"/>
              <a:t>Αρχή του τζόγου, συνήθως μικρό ποσό, να «τσεκάρω» το παιχνίδι</a:t>
            </a:r>
          </a:p>
          <a:p>
            <a:pPr>
              <a:defRPr/>
            </a:pPr>
            <a:r>
              <a:rPr lang="el-GR" sz="1900" b="1" dirty="0"/>
              <a:t>Είτε κέρδος είτε χασούρα</a:t>
            </a:r>
            <a:r>
              <a:rPr lang="en-US" sz="1900" b="1" dirty="0"/>
              <a:t>:</a:t>
            </a:r>
            <a:r>
              <a:rPr lang="el-GR" sz="1900" b="1" dirty="0"/>
              <a:t> το πρώτο «χτύπημα»  ξεκινά ούτως ή αλλιώς την διεργασία για αύξηση του ποσού και ενισχύεται από  επιπλέον λανθασμένες σκέψεις, </a:t>
            </a:r>
          </a:p>
          <a:p>
            <a:pPr>
              <a:defRPr/>
            </a:pPr>
            <a:endParaRPr lang="el-GR" sz="2000" dirty="0"/>
          </a:p>
          <a:p>
            <a:pPr>
              <a:defRPr/>
            </a:pPr>
            <a:endParaRPr lang="el-GR" sz="1800" dirty="0"/>
          </a:p>
          <a:p>
            <a:pPr>
              <a:defRPr/>
            </a:pPr>
            <a:endParaRPr lang="el-GR" sz="1800" dirty="0"/>
          </a:p>
          <a:p>
            <a:pPr>
              <a:defRPr/>
            </a:pPr>
            <a:endParaRPr lang="el-GR" sz="1800" dirty="0"/>
          </a:p>
        </p:txBody>
      </p:sp>
      <p:sp>
        <p:nvSpPr>
          <p:cNvPr id="4" name="Θέση περιεχομένου 3"/>
          <p:cNvSpPr>
            <a:spLocks noGrp="1"/>
          </p:cNvSpPr>
          <p:nvPr>
            <p:ph sz="half" idx="2"/>
          </p:nvPr>
        </p:nvSpPr>
        <p:spPr>
          <a:xfrm>
            <a:off x="6096000" y="512764"/>
            <a:ext cx="4387850" cy="5546725"/>
          </a:xfrm>
        </p:spPr>
        <p:txBody>
          <a:bodyPr>
            <a:normAutofit fontScale="92500" lnSpcReduction="10000"/>
          </a:bodyPr>
          <a:lstStyle/>
          <a:p>
            <a:pPr>
              <a:defRPr/>
            </a:pPr>
            <a:r>
              <a:rPr lang="el-GR" sz="1900" b="1" dirty="0"/>
              <a:t>Το κυνήγι των χαμένων</a:t>
            </a:r>
            <a:r>
              <a:rPr lang="en-US" sz="1900" b="1" dirty="0"/>
              <a:t>:</a:t>
            </a:r>
            <a:r>
              <a:rPr lang="el-GR" sz="1900" b="1" dirty="0"/>
              <a:t> κεντρικό στην συντήρηση της συμπεριφοράς γιατί πάντα τους φέρνει πίσω στον τζόγο και αυξάνει το ποσό των χρημάτων που χάνουν</a:t>
            </a:r>
          </a:p>
          <a:p>
            <a:pPr>
              <a:defRPr/>
            </a:pPr>
            <a:r>
              <a:rPr lang="el-GR" sz="1900" b="1" dirty="0"/>
              <a:t>Συνήθως μετά από επεισόδια, νέες σκέψεις μεγάλο ρίσκο γεννιούνται, που μπορεί να εμπεριέχουν και  μία μορφή αντικατηγορίας, οι οποίες μαζί με πιέσεις που δέχονται, ενδέχεται να διακόψουν τον κύκλο και να περάσουν σε αποχή</a:t>
            </a:r>
          </a:p>
          <a:p>
            <a:pPr>
              <a:defRPr/>
            </a:pPr>
            <a:r>
              <a:rPr lang="el-GR" sz="1900" b="1" dirty="0"/>
              <a:t>Ανεξάρτητα της διάρκειας του διαστήματος της αποχής, οι τζογαδόροι διατηρούν την </a:t>
            </a:r>
            <a:r>
              <a:rPr lang="el-GR" sz="1900" b="1" dirty="0" err="1"/>
              <a:t>ευαλωτοτητα</a:t>
            </a:r>
            <a:r>
              <a:rPr lang="el-GR" sz="1900" b="1" dirty="0"/>
              <a:t> τους, η οποία και εκδηλώνεται στην επόμενη επικίνδυνη κατάσταση  που θα βρεθούν</a:t>
            </a:r>
          </a:p>
        </p:txBody>
      </p:sp>
    </p:spTree>
    <p:extLst>
      <p:ext uri="{BB962C8B-B14F-4D97-AF65-F5344CB8AC3E}">
        <p14:creationId xmlns:p14="http://schemas.microsoft.com/office/powerpoint/2010/main" val="3584012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Ορθογώνιο 1"/>
          <p:cNvSpPr>
            <a:spLocks noChangeArrowheads="1"/>
          </p:cNvSpPr>
          <p:nvPr/>
        </p:nvSpPr>
        <p:spPr bwMode="auto">
          <a:xfrm>
            <a:off x="2711450" y="750888"/>
            <a:ext cx="66246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aramond" panose="02020404030301010803" pitchFamily="18" charset="0"/>
                <a:cs typeface="Arial" panose="020B0604020202020204" pitchFamily="34" charset="0"/>
              </a:defRPr>
            </a:lvl1pPr>
            <a:lvl2pPr marL="742950" indent="-285750">
              <a:defRPr>
                <a:solidFill>
                  <a:schemeClr val="tx1"/>
                </a:solidFill>
                <a:latin typeface="Garamond" panose="02020404030301010803" pitchFamily="18" charset="0"/>
                <a:cs typeface="Arial" panose="020B0604020202020204" pitchFamily="34" charset="0"/>
              </a:defRPr>
            </a:lvl2pPr>
            <a:lvl3pPr marL="1143000" indent="-228600">
              <a:defRPr>
                <a:solidFill>
                  <a:schemeClr val="tx1"/>
                </a:solidFill>
                <a:latin typeface="Garamond" panose="02020404030301010803" pitchFamily="18" charset="0"/>
                <a:cs typeface="Arial" panose="020B0604020202020204" pitchFamily="34" charset="0"/>
              </a:defRPr>
            </a:lvl3pPr>
            <a:lvl4pPr marL="1600200" indent="-228600">
              <a:defRPr>
                <a:solidFill>
                  <a:schemeClr val="tx1"/>
                </a:solidFill>
                <a:latin typeface="Garamond" panose="02020404030301010803" pitchFamily="18" charset="0"/>
                <a:cs typeface="Arial" panose="020B0604020202020204" pitchFamily="34" charset="0"/>
              </a:defRPr>
            </a:lvl4pPr>
            <a:lvl5pPr marL="2057400" indent="-228600">
              <a:defRPr>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endParaRPr lang="el-GR" altLang="el-GR">
              <a:solidFill>
                <a:srgbClr val="000000"/>
              </a:solidFill>
            </a:endParaRPr>
          </a:p>
          <a:p>
            <a:pPr eaLnBrk="1" hangingPunct="1"/>
            <a:endParaRPr lang="el-GR" altLang="el-GR">
              <a:solidFill>
                <a:srgbClr val="000000"/>
              </a:solidFill>
            </a:endParaRPr>
          </a:p>
        </p:txBody>
      </p:sp>
      <p:sp>
        <p:nvSpPr>
          <p:cNvPr id="3" name="Τίτλος 2"/>
          <p:cNvSpPr>
            <a:spLocks noGrp="1"/>
          </p:cNvSpPr>
          <p:nvPr>
            <p:ph type="title"/>
          </p:nvPr>
        </p:nvSpPr>
        <p:spPr>
          <a:xfrm>
            <a:off x="334963" y="115888"/>
            <a:ext cx="8312151" cy="407987"/>
          </a:xfrm>
        </p:spPr>
        <p:txBody>
          <a:bodyPr>
            <a:normAutofit fontScale="90000"/>
          </a:bodyPr>
          <a:lstStyle/>
          <a:p>
            <a:pPr>
              <a:defRPr/>
            </a:pPr>
            <a:r>
              <a:rPr lang="en-US" sz="2400" b="1" i="1" dirty="0" smtClean="0">
                <a:solidFill>
                  <a:schemeClr val="accent1">
                    <a:lumMod val="60000"/>
                    <a:lumOff val="40000"/>
                  </a:schemeClr>
                </a:solidFill>
              </a:rPr>
              <a:t>              </a:t>
            </a:r>
            <a:br>
              <a:rPr lang="en-US" sz="2400" b="1" i="1" dirty="0" smtClean="0">
                <a:solidFill>
                  <a:schemeClr val="accent1">
                    <a:lumMod val="60000"/>
                    <a:lumOff val="40000"/>
                  </a:schemeClr>
                </a:solidFill>
              </a:rPr>
            </a:br>
            <a:r>
              <a:rPr lang="en-US" sz="2400" b="1" i="1" dirty="0" smtClean="0">
                <a:solidFill>
                  <a:schemeClr val="accent1">
                    <a:lumMod val="60000"/>
                    <a:lumOff val="40000"/>
                  </a:schemeClr>
                </a:solidFill>
              </a:rPr>
              <a:t>     </a:t>
            </a:r>
            <a:r>
              <a:rPr lang="el-GR" sz="2700" b="1" i="1" dirty="0" smtClean="0">
                <a:solidFill>
                  <a:schemeClr val="accent1">
                    <a:lumMod val="60000"/>
                    <a:lumOff val="40000"/>
                  </a:schemeClr>
                </a:solidFill>
              </a:rPr>
              <a:t>Η </a:t>
            </a:r>
            <a:r>
              <a:rPr lang="el-GR" sz="2700" b="1" i="1" dirty="0">
                <a:solidFill>
                  <a:schemeClr val="accent1">
                    <a:lumMod val="60000"/>
                    <a:lumOff val="40000"/>
                  </a:schemeClr>
                </a:solidFill>
              </a:rPr>
              <a:t>αναγνώριση ότι δεν έχεις έλεγχο πάνω στην τύχη </a:t>
            </a:r>
            <a:r>
              <a:rPr lang="el-GR" sz="2400" b="1" i="1" dirty="0">
                <a:solidFill>
                  <a:schemeClr val="accent1">
                    <a:lumMod val="60000"/>
                    <a:lumOff val="40000"/>
                  </a:schemeClr>
                </a:solidFill>
              </a:rPr>
              <a:t/>
            </a:r>
            <a:br>
              <a:rPr lang="el-GR" sz="2400" b="1" i="1" dirty="0">
                <a:solidFill>
                  <a:schemeClr val="accent1">
                    <a:lumMod val="60000"/>
                    <a:lumOff val="40000"/>
                  </a:schemeClr>
                </a:solidFill>
              </a:rPr>
            </a:br>
            <a:endParaRPr lang="el-GR" sz="2400" dirty="0">
              <a:solidFill>
                <a:srgbClr val="B9EFEE"/>
              </a:solidFill>
            </a:endParaRPr>
          </a:p>
        </p:txBody>
      </p:sp>
      <p:sp>
        <p:nvSpPr>
          <p:cNvPr id="4" name="Θέση περιεχομένου 3"/>
          <p:cNvSpPr>
            <a:spLocks noGrp="1"/>
          </p:cNvSpPr>
          <p:nvPr>
            <p:ph idx="1"/>
          </p:nvPr>
        </p:nvSpPr>
        <p:spPr>
          <a:xfrm>
            <a:off x="1703388" y="1196975"/>
            <a:ext cx="8229600" cy="4986338"/>
          </a:xfrm>
        </p:spPr>
        <p:txBody>
          <a:bodyPr>
            <a:noAutofit/>
          </a:bodyPr>
          <a:lstStyle/>
          <a:p>
            <a:pPr marL="0" indent="0">
              <a:buNone/>
              <a:defRPr/>
            </a:pPr>
            <a:r>
              <a:rPr lang="el-GR" b="1" u="sng" dirty="0" smtClean="0"/>
              <a:t>Προλήψεις </a:t>
            </a:r>
            <a:r>
              <a:rPr lang="el-GR" b="1" u="sng" dirty="0"/>
              <a:t>και ιεροτελεστίες</a:t>
            </a:r>
            <a:endParaRPr lang="en-US" b="1" u="sng" dirty="0"/>
          </a:p>
          <a:p>
            <a:pPr>
              <a:lnSpc>
                <a:spcPct val="150000"/>
              </a:lnSpc>
              <a:defRPr/>
            </a:pPr>
            <a:r>
              <a:rPr lang="el-GR" b="1" dirty="0"/>
              <a:t>γούρια</a:t>
            </a:r>
            <a:r>
              <a:rPr lang="en-US" b="1" dirty="0"/>
              <a:t>:</a:t>
            </a:r>
            <a:r>
              <a:rPr lang="el-GR" b="1" dirty="0"/>
              <a:t> τυχερό φυλαχτό, συγκεκριμένο ρούχο και χρώμα ρούχου, ίδια θέση </a:t>
            </a:r>
            <a:r>
              <a:rPr lang="en-US" b="1" dirty="0"/>
              <a:t>parking,</a:t>
            </a:r>
            <a:r>
              <a:rPr lang="el-GR" b="1" dirty="0"/>
              <a:t> ίδιο μηχάνημα στο καζίνο</a:t>
            </a:r>
            <a:r>
              <a:rPr lang="en-US" b="1" dirty="0"/>
              <a:t>,</a:t>
            </a:r>
            <a:r>
              <a:rPr lang="el-GR" b="1" dirty="0"/>
              <a:t> το «δικό μου» μηχάνημα, ίδιοι </a:t>
            </a:r>
            <a:r>
              <a:rPr lang="el-GR" b="1" dirty="0" err="1"/>
              <a:t>γκρουπιέρηδες</a:t>
            </a:r>
            <a:r>
              <a:rPr lang="el-GR" b="1" dirty="0"/>
              <a:t> στο τραπέζι κ.ά.</a:t>
            </a:r>
            <a:endParaRPr lang="en-US" b="1" dirty="0"/>
          </a:p>
          <a:p>
            <a:pPr>
              <a:lnSpc>
                <a:spcPct val="150000"/>
              </a:lnSpc>
              <a:defRPr/>
            </a:pPr>
            <a:r>
              <a:rPr lang="en-US" b="1" dirty="0"/>
              <a:t>“</a:t>
            </a:r>
            <a:r>
              <a:rPr lang="el-GR" b="1" dirty="0"/>
              <a:t>όταν δεν προσπαθώ να κερδίσω, κερδίζω</a:t>
            </a:r>
            <a:r>
              <a:rPr lang="en-US" b="1" dirty="0"/>
              <a:t>…</a:t>
            </a:r>
            <a:r>
              <a:rPr lang="el-GR" b="1" dirty="0"/>
              <a:t> Πρέπει να περιορίσω την επιθυμία μου για να κερδίσω»</a:t>
            </a:r>
          </a:p>
          <a:p>
            <a:pPr>
              <a:lnSpc>
                <a:spcPct val="150000"/>
              </a:lnSpc>
              <a:defRPr/>
            </a:pPr>
            <a:r>
              <a:rPr lang="el-GR" b="1" dirty="0"/>
              <a:t>Μαγική σκέψη: τα κέρδη είναι αποτέλεσμα ιδιαίτερου χαρίσματος, δηλ. αίσθηση σημαντικότητας, δύναμης ελέγχου και κατάληξης αποτελέσματος</a:t>
            </a:r>
          </a:p>
        </p:txBody>
      </p:sp>
    </p:spTree>
    <p:extLst>
      <p:ext uri="{BB962C8B-B14F-4D97-AF65-F5344CB8AC3E}">
        <p14:creationId xmlns:p14="http://schemas.microsoft.com/office/powerpoint/2010/main" val="2463279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81200" y="274639"/>
            <a:ext cx="8229600" cy="274637"/>
          </a:xfrm>
        </p:spPr>
        <p:txBody>
          <a:bodyPr>
            <a:normAutofit fontScale="90000"/>
          </a:bodyPr>
          <a:lstStyle/>
          <a:p>
            <a:pPr>
              <a:defRPr/>
            </a:pPr>
            <a:r>
              <a:rPr lang="en-US" altLang="el-GR" dirty="0"/>
              <a:t/>
            </a:r>
            <a:br>
              <a:rPr lang="en-US" altLang="el-GR" dirty="0"/>
            </a:br>
            <a:endParaRPr lang="el-GR" dirty="0"/>
          </a:p>
        </p:txBody>
      </p:sp>
      <p:sp>
        <p:nvSpPr>
          <p:cNvPr id="3" name="Θέση περιεχομένου 2"/>
          <p:cNvSpPr>
            <a:spLocks noGrp="1"/>
          </p:cNvSpPr>
          <p:nvPr>
            <p:ph idx="1"/>
          </p:nvPr>
        </p:nvSpPr>
        <p:spPr>
          <a:xfrm>
            <a:off x="1981200" y="188914"/>
            <a:ext cx="8229600" cy="5907087"/>
          </a:xfrm>
        </p:spPr>
        <p:txBody>
          <a:bodyPr>
            <a:normAutofit fontScale="92500" lnSpcReduction="10000"/>
          </a:bodyPr>
          <a:lstStyle/>
          <a:p>
            <a:pPr marL="0" indent="0">
              <a:buNone/>
              <a:defRPr/>
            </a:pPr>
            <a:endParaRPr lang="en-US" altLang="el-GR" b="1" u="sng" dirty="0" smtClean="0"/>
          </a:p>
          <a:p>
            <a:pPr marL="0" indent="0">
              <a:buNone/>
              <a:defRPr/>
            </a:pPr>
            <a:r>
              <a:rPr lang="el-GR" altLang="el-GR" sz="2600" b="1" u="sng" dirty="0" smtClean="0"/>
              <a:t>Ψευδαίσθηση </a:t>
            </a:r>
            <a:r>
              <a:rPr lang="el-GR" altLang="el-GR" sz="2600" b="1" u="sng" dirty="0"/>
              <a:t>του ελέγχου</a:t>
            </a:r>
            <a:r>
              <a:rPr lang="en-US" altLang="el-GR" sz="2600" b="1" u="sng" dirty="0"/>
              <a:t> </a:t>
            </a:r>
            <a:endParaRPr lang="el-GR" altLang="el-GR" sz="2600" b="1" u="sng" dirty="0" smtClean="0"/>
          </a:p>
          <a:p>
            <a:pPr>
              <a:lnSpc>
                <a:spcPct val="150000"/>
              </a:lnSpc>
              <a:defRPr/>
            </a:pPr>
            <a:endParaRPr lang="en-US" b="1" dirty="0" smtClean="0"/>
          </a:p>
          <a:p>
            <a:pPr>
              <a:lnSpc>
                <a:spcPct val="150000"/>
              </a:lnSpc>
              <a:defRPr/>
            </a:pPr>
            <a:r>
              <a:rPr lang="el-GR" b="1" dirty="0" smtClean="0"/>
              <a:t>Πίστη </a:t>
            </a:r>
            <a:r>
              <a:rPr lang="el-GR" b="1" dirty="0"/>
              <a:t>ότι διαθέτει σκέψεις και δεξιότητες περισσότερο από τους άλλους και μπορεί να τροποποιήσει το αποτέλεσμα. Ικανότητα ελέγχου ως προς την έκβαση του παιχνιδιού</a:t>
            </a:r>
          </a:p>
          <a:p>
            <a:pPr>
              <a:lnSpc>
                <a:spcPct val="150000"/>
              </a:lnSpc>
              <a:defRPr/>
            </a:pPr>
            <a:r>
              <a:rPr lang="el-GR" b="1" dirty="0"/>
              <a:t>Απόδοση των νικών (κερδών) στις δεξιότητες. Τείνουν να θυμούνται τα μικρά ή μέτρια κέρδη και ξεχνούν τα μεγάλα ποσά που χάνονται </a:t>
            </a:r>
          </a:p>
          <a:p>
            <a:pPr>
              <a:lnSpc>
                <a:spcPct val="150000"/>
              </a:lnSpc>
              <a:defRPr/>
            </a:pPr>
            <a:r>
              <a:rPr lang="el-GR" b="1" dirty="0"/>
              <a:t>Προσωποποίηση του μηχανήματος: ανάπτυξη ενός συστήματος πίστης για το κέρδος. Το μηχάνημα σε συγκεκριμένη ώρα/ημέρα ξεπληρώνει, επιβραβεύει και σπάνια τιμωρεί. Μπορεί να προβλεφθεί το αποτέλεσμα</a:t>
            </a:r>
          </a:p>
          <a:p>
            <a:pPr>
              <a:defRPr/>
            </a:pPr>
            <a:endParaRPr lang="el-GR" sz="2400" dirty="0"/>
          </a:p>
          <a:p>
            <a:pPr>
              <a:defRPr/>
            </a:pPr>
            <a:endParaRPr lang="el-GR" dirty="0"/>
          </a:p>
        </p:txBody>
      </p:sp>
    </p:spTree>
    <p:extLst>
      <p:ext uri="{BB962C8B-B14F-4D97-AF65-F5344CB8AC3E}">
        <p14:creationId xmlns:p14="http://schemas.microsoft.com/office/powerpoint/2010/main" val="36886713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92313" y="404814"/>
            <a:ext cx="8229600" cy="6453187"/>
          </a:xfrm>
        </p:spPr>
        <p:txBody>
          <a:bodyPr/>
          <a:lstStyle/>
          <a:p>
            <a:pPr marL="0" indent="0">
              <a:lnSpc>
                <a:spcPct val="150000"/>
              </a:lnSpc>
              <a:buNone/>
              <a:defRPr/>
            </a:pPr>
            <a:r>
              <a:rPr lang="el-GR" altLang="el-GR" b="1" dirty="0"/>
              <a:t>Ψευδαίσθηση του ελέγχου</a:t>
            </a:r>
            <a:r>
              <a:rPr lang="en-US" altLang="el-GR" b="1" dirty="0"/>
              <a:t> </a:t>
            </a:r>
            <a:r>
              <a:rPr lang="el-GR" altLang="el-GR" sz="1800" b="1" dirty="0"/>
              <a:t>(συνέχεια…)</a:t>
            </a:r>
          </a:p>
          <a:p>
            <a:pPr>
              <a:lnSpc>
                <a:spcPct val="150000"/>
              </a:lnSpc>
              <a:defRPr/>
            </a:pPr>
            <a:endParaRPr lang="el-GR" sz="2000" dirty="0"/>
          </a:p>
          <a:p>
            <a:pPr>
              <a:lnSpc>
                <a:spcPct val="150000"/>
              </a:lnSpc>
              <a:defRPr/>
            </a:pPr>
            <a:r>
              <a:rPr lang="el-GR" sz="2400" b="1" dirty="0"/>
              <a:t>Πάτημα του κουμπιού με διαφορετικούς τρόπους (διαφορετική δύναμη, επαναλαμβανόμενα κ.α.)</a:t>
            </a:r>
          </a:p>
          <a:p>
            <a:pPr>
              <a:lnSpc>
                <a:spcPct val="150000"/>
              </a:lnSpc>
              <a:defRPr/>
            </a:pPr>
            <a:r>
              <a:rPr lang="el-GR" sz="2400" b="1" dirty="0"/>
              <a:t>Παίζεις με κάποιον που θεωρείς «τυχερό» </a:t>
            </a:r>
          </a:p>
          <a:p>
            <a:pPr>
              <a:lnSpc>
                <a:spcPct val="150000"/>
              </a:lnSpc>
              <a:defRPr/>
            </a:pPr>
            <a:r>
              <a:rPr lang="el-GR" sz="2400" b="1" dirty="0"/>
              <a:t>Παρακολουθείς την τεχνική του </a:t>
            </a:r>
            <a:r>
              <a:rPr lang="el-GR" sz="2400" b="1" dirty="0" err="1"/>
              <a:t>γκρουπιέρη</a:t>
            </a:r>
            <a:r>
              <a:rPr lang="el-GR" sz="2400" b="1" dirty="0"/>
              <a:t>, το στυλ των άλλων παιχτών, προσπάθεια να απομνημονεύσεις ή να μετράς τα χαρτιά</a:t>
            </a:r>
          </a:p>
          <a:p>
            <a:pPr>
              <a:defRPr/>
            </a:pPr>
            <a:r>
              <a:rPr lang="el-GR" sz="2400" b="1" dirty="0"/>
              <a:t>Κρατάς τους ίδιους αριθμούς από φορά σε φορά  ……</a:t>
            </a:r>
          </a:p>
          <a:p>
            <a:pPr>
              <a:defRPr/>
            </a:pPr>
            <a:endParaRPr lang="el-GR" sz="2000" dirty="0"/>
          </a:p>
        </p:txBody>
      </p:sp>
    </p:spTree>
    <p:extLst>
      <p:ext uri="{BB962C8B-B14F-4D97-AF65-F5344CB8AC3E}">
        <p14:creationId xmlns:p14="http://schemas.microsoft.com/office/powerpoint/2010/main" val="5455657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defRPr/>
            </a:pPr>
            <a:endParaRPr lang="el-GR"/>
          </a:p>
        </p:txBody>
      </p:sp>
      <p:sp>
        <p:nvSpPr>
          <p:cNvPr id="3" name="Θέση περιεχομένου 2"/>
          <p:cNvSpPr>
            <a:spLocks noGrp="1"/>
          </p:cNvSpPr>
          <p:nvPr>
            <p:ph idx="1"/>
          </p:nvPr>
        </p:nvSpPr>
        <p:spPr/>
        <p:txBody>
          <a:bodyPr/>
          <a:lstStyle/>
          <a:p>
            <a:pPr>
              <a:defRPr/>
            </a:pPr>
            <a:r>
              <a:rPr lang="el-GR" sz="2400" b="1" i="1" dirty="0">
                <a:effectLst/>
              </a:rPr>
              <a:t>Τι ωραία που ήταν τότε που κορόιδευα τα καζίνο και τους έπαιρνα τα λεφτά! Δεν ήταν όμως μόνο το κέρδος, αλλά όλη η διαδικασία. [...] Αφού εγώ παίζω συνετά, είμαι καλός στα μαθηματικά και είμαι πιο έξυπνος από αυτούς, το απέδειξα άλλωστε πριν κάνα-δυο χρόνια. Θα τους κερδίσω! Προς μεγάλη μου έκπληξη δεν τους κέρδιζα… Και όσο δεν τους κέρδιζα, τόσο πείσμωνα και έπαιζα περισσότερο! </a:t>
            </a:r>
            <a:endParaRPr lang="el-GR" sz="2400" b="1" dirty="0">
              <a:effectLst/>
            </a:endParaRPr>
          </a:p>
          <a:p>
            <a:pPr>
              <a:lnSpc>
                <a:spcPct val="150000"/>
              </a:lnSpc>
              <a:defRPr/>
            </a:pPr>
            <a:endParaRPr lang="el-GR" sz="2400" b="1" dirty="0"/>
          </a:p>
          <a:p>
            <a:pPr>
              <a:defRPr/>
            </a:pPr>
            <a:endParaRPr lang="el-GR" dirty="0"/>
          </a:p>
        </p:txBody>
      </p:sp>
    </p:spTree>
    <p:extLst>
      <p:ext uri="{BB962C8B-B14F-4D97-AF65-F5344CB8AC3E}">
        <p14:creationId xmlns:p14="http://schemas.microsoft.com/office/powerpoint/2010/main" val="12097631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19288" y="-171450"/>
            <a:ext cx="8229600" cy="1143000"/>
          </a:xfrm>
        </p:spPr>
        <p:txBody>
          <a:bodyPr/>
          <a:lstStyle/>
          <a:p>
            <a:pPr>
              <a:defRPr/>
            </a:pPr>
            <a:endParaRPr lang="el-GR"/>
          </a:p>
        </p:txBody>
      </p:sp>
      <p:sp>
        <p:nvSpPr>
          <p:cNvPr id="3" name="Θέση περιεχομένου 2"/>
          <p:cNvSpPr>
            <a:spLocks noGrp="1"/>
          </p:cNvSpPr>
          <p:nvPr>
            <p:ph idx="1"/>
          </p:nvPr>
        </p:nvSpPr>
        <p:spPr>
          <a:xfrm>
            <a:off x="1981200" y="549276"/>
            <a:ext cx="8229600" cy="5546725"/>
          </a:xfrm>
        </p:spPr>
        <p:txBody>
          <a:bodyPr>
            <a:normAutofit fontScale="92500" lnSpcReduction="20000"/>
          </a:bodyPr>
          <a:lstStyle/>
          <a:p>
            <a:pPr>
              <a:defRPr/>
            </a:pPr>
            <a:endParaRPr lang="en-US" sz="2400" b="1" i="1" dirty="0" smtClean="0"/>
          </a:p>
          <a:p>
            <a:pPr>
              <a:defRPr/>
            </a:pPr>
            <a:r>
              <a:rPr lang="el-GR" sz="2400" b="1" i="1" dirty="0" smtClean="0"/>
              <a:t>Μήπως </a:t>
            </a:r>
            <a:r>
              <a:rPr lang="el-GR" sz="2400" b="1" i="1" dirty="0"/>
              <a:t>σήμερα είναι η τυχερή μέρα και κάνω ΤΖΑΚ-ΠΟΤ; Όχι μόνο δε σταματάω αλλά ξεκινάω και στα πρακτορεία να παίζω ΚΙΝΟ</a:t>
            </a:r>
            <a:r>
              <a:rPr lang="el-GR" sz="2400" b="1" dirty="0"/>
              <a:t>.</a:t>
            </a:r>
          </a:p>
          <a:p>
            <a:pPr>
              <a:defRPr/>
            </a:pPr>
            <a:r>
              <a:rPr lang="el-GR" sz="2400" b="1" i="1" dirty="0"/>
              <a:t>Στον κόσμο του ψέματος που ζούσα είχα πείσει τον εαυτό μου και του έλεγα «μη μασάς αύριο θα είναι η μέρα σου και θα κερδίσεις». </a:t>
            </a:r>
          </a:p>
          <a:p>
            <a:pPr>
              <a:defRPr/>
            </a:pPr>
            <a:r>
              <a:rPr lang="el-GR" sz="2400" b="1" i="1" dirty="0"/>
              <a:t>Έπεισα τον εαυτό μου ότι οι δανειστές μπορούν να περιμένουν κι έτσι με πολύ φυσικότητα συνέχισα να παίζω. Τους πρώτους μήνες που προσπαθούσαμε να βάλουμε μια τάξη στη ζωή μας τοποθετημένοι πλέον σε άλλη βάση άκουσα πολλά «παλαβά» από το στόμα του με κυρίαρχο κατά την άποψή μου ότι η μοναδική λύση στο οικονομικό μας πρόβλημα θα ήταν ο τζόγος, με τη διαφορά ότι έπρεπε να παίζω εγώ, που έχω αυτοσυγκράτηση με τις οδηγίες τις δικές του που ξέρει πώς να παίξει ώστε να κερδίσει. </a:t>
            </a:r>
            <a:endParaRPr lang="el-GR" sz="2400" b="1" dirty="0"/>
          </a:p>
        </p:txBody>
      </p:sp>
    </p:spTree>
    <p:extLst>
      <p:ext uri="{BB962C8B-B14F-4D97-AF65-F5344CB8AC3E}">
        <p14:creationId xmlns:p14="http://schemas.microsoft.com/office/powerpoint/2010/main" val="34194564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defRPr/>
            </a:pPr>
            <a:r>
              <a:rPr lang="el-GR" sz="3600" dirty="0"/>
              <a:t>ΘΕΡΑΠΕΥΤΙΚΟΣ ΣΤΟΧΟΣ</a:t>
            </a:r>
          </a:p>
        </p:txBody>
      </p:sp>
      <p:sp>
        <p:nvSpPr>
          <p:cNvPr id="3" name="Θέση περιεχομένου 2"/>
          <p:cNvSpPr>
            <a:spLocks noGrp="1"/>
          </p:cNvSpPr>
          <p:nvPr>
            <p:ph idx="1"/>
          </p:nvPr>
        </p:nvSpPr>
        <p:spPr/>
        <p:txBody>
          <a:bodyPr/>
          <a:lstStyle/>
          <a:p>
            <a:pPr>
              <a:defRPr/>
            </a:pPr>
            <a:r>
              <a:rPr lang="el-GR" dirty="0" smtClean="0"/>
              <a:t>Η αναγνώριση τους</a:t>
            </a:r>
          </a:p>
          <a:p>
            <a:pPr>
              <a:defRPr/>
            </a:pPr>
            <a:r>
              <a:rPr lang="el-GR" dirty="0" smtClean="0"/>
              <a:t>Η διαπραγμάτευση και η αμφισβήτηση αυτών</a:t>
            </a:r>
          </a:p>
          <a:p>
            <a:pPr>
              <a:defRPr/>
            </a:pPr>
            <a:r>
              <a:rPr lang="el-GR" dirty="0" smtClean="0"/>
              <a:t>Η αντικατάσταση με λογικές σκέψεις</a:t>
            </a:r>
          </a:p>
          <a:p>
            <a:pPr>
              <a:defRPr/>
            </a:pPr>
            <a:r>
              <a:rPr lang="el-GR" dirty="0" smtClean="0"/>
              <a:t>Η θετική επιρροή του συναισθήματος</a:t>
            </a:r>
          </a:p>
          <a:p>
            <a:pPr>
              <a:defRPr/>
            </a:pPr>
            <a:r>
              <a:rPr lang="el-GR" dirty="0" smtClean="0"/>
              <a:t>Η οργάνωση τους  και η </a:t>
            </a:r>
            <a:r>
              <a:rPr lang="el-GR" smtClean="0"/>
              <a:t>δυνατότητα παρέμβασης </a:t>
            </a:r>
            <a:r>
              <a:rPr lang="el-GR" dirty="0" smtClean="0"/>
              <a:t>σε αυτές</a:t>
            </a:r>
            <a:endParaRPr lang="el-GR" dirty="0"/>
          </a:p>
        </p:txBody>
      </p:sp>
    </p:spTree>
    <p:extLst>
      <p:ext uri="{BB962C8B-B14F-4D97-AF65-F5344CB8AC3E}">
        <p14:creationId xmlns:p14="http://schemas.microsoft.com/office/powerpoint/2010/main" val="22385998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200150" y="1"/>
            <a:ext cx="8229600" cy="1196975"/>
          </a:xfrm>
        </p:spPr>
        <p:txBody>
          <a:bodyPr/>
          <a:lstStyle/>
          <a:p>
            <a:pPr algn="l" eaLnBrk="1" hangingPunct="1">
              <a:defRPr/>
            </a:pPr>
            <a:r>
              <a:rPr lang="el-GR" sz="2400" dirty="0"/>
              <a:t>ΧΑΡΑΚΤΗΡΙΣΤΙΚΑ ΤΗΣ ΠΡΟΒΛΗΜΑΤΙΚΗΣ ΕΝΑΣΧΟΛΗΣΗΣ ΜΕ ΤΑ ΤΥΧΕΡΑ ΠΑΙΧΝΙΔΙΑ</a:t>
            </a:r>
          </a:p>
        </p:txBody>
      </p:sp>
      <p:sp>
        <p:nvSpPr>
          <p:cNvPr id="24579" name="Rectangle 3"/>
          <p:cNvSpPr>
            <a:spLocks noGrp="1" noChangeArrowheads="1"/>
          </p:cNvSpPr>
          <p:nvPr>
            <p:ph idx="1"/>
          </p:nvPr>
        </p:nvSpPr>
        <p:spPr>
          <a:xfrm>
            <a:off x="1992313" y="1196975"/>
            <a:ext cx="8229600" cy="5543550"/>
          </a:xfrm>
        </p:spPr>
        <p:txBody>
          <a:bodyPr>
            <a:normAutofit/>
          </a:bodyPr>
          <a:lstStyle/>
          <a:p>
            <a:pPr eaLnBrk="1" hangingPunct="1">
              <a:lnSpc>
                <a:spcPct val="90000"/>
              </a:lnSpc>
              <a:buFontTx/>
              <a:buNone/>
              <a:defRPr/>
            </a:pPr>
            <a:r>
              <a:rPr lang="el-GR" sz="2400" b="1" dirty="0"/>
              <a:t>Πριν από το παιχνίδι</a:t>
            </a:r>
            <a:r>
              <a:rPr lang="en-US" sz="2400" b="1" dirty="0"/>
              <a:t>:</a:t>
            </a:r>
            <a:endParaRPr lang="el-GR" sz="1800" dirty="0"/>
          </a:p>
          <a:p>
            <a:pPr eaLnBrk="1" hangingPunct="1">
              <a:lnSpc>
                <a:spcPct val="150000"/>
              </a:lnSpc>
              <a:defRPr/>
            </a:pPr>
            <a:r>
              <a:rPr lang="el-GR" sz="1400" b="1" dirty="0"/>
              <a:t>Απορρόφηση από το παιχνίδι σε τέτοιο σημείο ώστε τίποτα άλλο να μην είναι σημαντικό. Το αίσθημα «αδημονίας» είναι διάχυτο.</a:t>
            </a:r>
          </a:p>
          <a:p>
            <a:pPr eaLnBrk="1" hangingPunct="1">
              <a:lnSpc>
                <a:spcPct val="150000"/>
              </a:lnSpc>
              <a:defRPr/>
            </a:pPr>
            <a:r>
              <a:rPr lang="el-GR" sz="1400" b="1" dirty="0"/>
              <a:t>Φόβος μήπως χάσει κάποια ευκαιρία να κερδίσει.</a:t>
            </a:r>
          </a:p>
          <a:p>
            <a:pPr eaLnBrk="1" hangingPunct="1">
              <a:lnSpc>
                <a:spcPct val="150000"/>
              </a:lnSpc>
              <a:defRPr/>
            </a:pPr>
            <a:r>
              <a:rPr lang="el-GR" sz="2000" b="1" u="sng" dirty="0"/>
              <a:t>Παράλογη βεβαιότητα και φαντασιώσεις ότι θα κερδίσει.</a:t>
            </a:r>
          </a:p>
          <a:p>
            <a:pPr eaLnBrk="1" hangingPunct="1">
              <a:lnSpc>
                <a:spcPct val="150000"/>
              </a:lnSpc>
              <a:defRPr/>
            </a:pPr>
            <a:r>
              <a:rPr lang="el-GR" sz="2000" b="1" dirty="0"/>
              <a:t>Διέγερση εξαιτίας της ανυπομονησίας να αγοράσει το «μαγικό χαρτάκι» και να </a:t>
            </a:r>
            <a:r>
              <a:rPr lang="el-GR" sz="2000" b="1" u="sng" dirty="0"/>
              <a:t>αποτυπώσει τα μαγικά νούμερα που θα φέρουν μεγάλα κέρδη. Όνειρα για το πώς θα τα ξοδέψει</a:t>
            </a:r>
            <a:r>
              <a:rPr lang="el-GR" sz="2000" b="1" dirty="0"/>
              <a:t>.</a:t>
            </a:r>
          </a:p>
          <a:p>
            <a:pPr eaLnBrk="1" hangingPunct="1">
              <a:lnSpc>
                <a:spcPct val="150000"/>
              </a:lnSpc>
              <a:defRPr/>
            </a:pPr>
            <a:r>
              <a:rPr lang="el-GR" sz="1400" b="1" dirty="0"/>
              <a:t>Δυσφορία, θυμός και κλιμακούμενη ένταση αν κάτι τον εμποδίσει να παίξει.</a:t>
            </a:r>
          </a:p>
        </p:txBody>
      </p:sp>
    </p:spTree>
    <p:extLst>
      <p:ext uri="{BB962C8B-B14F-4D97-AF65-F5344CB8AC3E}">
        <p14:creationId xmlns:p14="http://schemas.microsoft.com/office/powerpoint/2010/main" val="3102245811"/>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l" eaLnBrk="1" hangingPunct="1">
              <a:defRPr/>
            </a:pPr>
            <a:r>
              <a:rPr lang="el-GR" sz="2400" dirty="0"/>
              <a:t>ΧΑΡΑΚΤΗΡΙΣΤΙΚΑ ΤΗΣ ΠΡΟΒΛΗΜΑΤΙΚΗΣ ΕΝΑΣΧΟΛΗΣΗΣ ΜΕ ΤΑ ΤΥΧΕΡΑ ΠΑΙΧΝΙΔΙΑ </a:t>
            </a:r>
            <a:r>
              <a:rPr lang="el-GR" sz="1800" dirty="0"/>
              <a:t>(συνέχεια…)</a:t>
            </a:r>
          </a:p>
        </p:txBody>
      </p:sp>
      <p:sp>
        <p:nvSpPr>
          <p:cNvPr id="25603" name="Rectangle 3"/>
          <p:cNvSpPr>
            <a:spLocks noGrp="1" noChangeArrowheads="1"/>
          </p:cNvSpPr>
          <p:nvPr>
            <p:ph idx="1"/>
          </p:nvPr>
        </p:nvSpPr>
        <p:spPr/>
        <p:txBody>
          <a:bodyPr>
            <a:normAutofit/>
          </a:bodyPr>
          <a:lstStyle/>
          <a:p>
            <a:pPr eaLnBrk="1" hangingPunct="1">
              <a:buFontTx/>
              <a:buNone/>
              <a:defRPr/>
            </a:pPr>
            <a:r>
              <a:rPr lang="el-GR" sz="2400" b="1" dirty="0"/>
              <a:t>Κατά τη διάρκεια του παιχνιδιού:</a:t>
            </a:r>
          </a:p>
          <a:p>
            <a:pPr eaLnBrk="1" hangingPunct="1">
              <a:buFontTx/>
              <a:buNone/>
              <a:defRPr/>
            </a:pPr>
            <a:endParaRPr lang="el-GR" sz="2000" b="1" dirty="0"/>
          </a:p>
          <a:p>
            <a:pPr eaLnBrk="1" hangingPunct="1">
              <a:lnSpc>
                <a:spcPct val="150000"/>
              </a:lnSpc>
              <a:defRPr/>
            </a:pPr>
            <a:r>
              <a:rPr lang="el-GR" sz="1600" b="1" dirty="0"/>
              <a:t>Απόλυτη αφοσίωση στο παιχνίδι. Τίποτε άλλο δεν μπορεί να τους αποσπάσει.</a:t>
            </a:r>
          </a:p>
          <a:p>
            <a:pPr eaLnBrk="1" hangingPunct="1">
              <a:lnSpc>
                <a:spcPct val="150000"/>
              </a:lnSpc>
              <a:defRPr/>
            </a:pPr>
            <a:r>
              <a:rPr lang="el-GR" sz="1600" b="1" dirty="0"/>
              <a:t>Ενθουσιασμός και σωματική διέγερση που πολλές φορές εκδηλώνεται με ταχυκαρδία.</a:t>
            </a:r>
          </a:p>
          <a:p>
            <a:pPr eaLnBrk="1" hangingPunct="1">
              <a:lnSpc>
                <a:spcPct val="150000"/>
              </a:lnSpc>
              <a:defRPr/>
            </a:pPr>
            <a:r>
              <a:rPr lang="el-GR" sz="2400" b="1" u="sng" dirty="0"/>
              <a:t>Παράλογος εσωτερικός μονόλογος.</a:t>
            </a:r>
          </a:p>
          <a:p>
            <a:pPr eaLnBrk="1" hangingPunct="1">
              <a:lnSpc>
                <a:spcPct val="150000"/>
              </a:lnSpc>
              <a:defRPr/>
            </a:pPr>
            <a:r>
              <a:rPr lang="el-GR" sz="2400" b="1" u="sng" dirty="0"/>
              <a:t>Εμφάνιση προληπτικής συμπεριφοράς προκειμένου να αυξήσει την πιθανότητα να κερδίσει.</a:t>
            </a:r>
          </a:p>
          <a:p>
            <a:pPr eaLnBrk="1" hangingPunct="1">
              <a:buFontTx/>
              <a:buNone/>
              <a:defRPr/>
            </a:pPr>
            <a:endParaRPr lang="el-GR" sz="2400" b="1" dirty="0"/>
          </a:p>
        </p:txBody>
      </p:sp>
    </p:spTree>
    <p:extLst>
      <p:ext uri="{BB962C8B-B14F-4D97-AF65-F5344CB8AC3E}">
        <p14:creationId xmlns:p14="http://schemas.microsoft.com/office/powerpoint/2010/main" val="3566287694"/>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18</TotalTime>
  <Words>1008</Words>
  <Application>Microsoft Office PowerPoint</Application>
  <PresentationFormat>Ευρεία οθόνη</PresentationFormat>
  <Paragraphs>86</Paragraphs>
  <Slides>13</Slides>
  <Notes>1</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13</vt:i4>
      </vt:variant>
    </vt:vector>
  </HeadingPairs>
  <TitlesOfParts>
    <vt:vector size="19" baseType="lpstr">
      <vt:lpstr>Arial</vt:lpstr>
      <vt:lpstr>Calibri</vt:lpstr>
      <vt:lpstr>Century Gothic</vt:lpstr>
      <vt:lpstr>Garamond</vt:lpstr>
      <vt:lpstr>Wingdings 3</vt:lpstr>
      <vt:lpstr>Ιόν</vt:lpstr>
      <vt:lpstr>Λανθασμένες αντιλήψεις: (R. Ladoucer )(Brown, Schaffer 2009-12)</vt:lpstr>
      <vt:lpstr>                    Η αναγνώριση ότι δεν έχεις έλεγχο πάνω στην τύχη  </vt:lpstr>
      <vt:lpstr> </vt:lpstr>
      <vt:lpstr>Παρουσίαση του PowerPoint</vt:lpstr>
      <vt:lpstr>Παρουσίαση του PowerPoint</vt:lpstr>
      <vt:lpstr>Παρουσίαση του PowerPoint</vt:lpstr>
      <vt:lpstr>ΘΕΡΑΠΕΥΤΙΚΟΣ ΣΤΟΧΟΣ</vt:lpstr>
      <vt:lpstr>ΧΑΡΑΚΤΗΡΙΣΤΙΚΑ ΤΗΣ ΠΡΟΒΛΗΜΑΤΙΚΗΣ ΕΝΑΣΧΟΛΗΣΗΣ ΜΕ ΤΑ ΤΥΧΕΡΑ ΠΑΙΧΝΙΔΙΑ</vt:lpstr>
      <vt:lpstr>ΧΑΡΑΚΤΗΡΙΣΤΙΚΑ ΤΗΣ ΠΡΟΒΛΗΜΑΤΙΚΗΣ ΕΝΑΣΧΟΛΗΣΗΣ ΜΕ ΤΑ ΤΥΧΕΡΑ ΠΑΙΧΝΙΔΙΑ (συνέχεια…)</vt:lpstr>
      <vt:lpstr>ΧΑΡΑΚΤΗΡΙΣΤΙΚΑ ΤΗΣ ΠΡΟΒΛΗΜΑΤΙΚΗΣ ΕΝΑΣΧΟΛΗΣΗΣ ΜΕ ΤΑ ΤΥΧΕΡΑ ΠΑΙΧΝΙΔΙΑ (συνέχεια…)</vt:lpstr>
      <vt:lpstr>ΧΑΡΑΚΤΗΡΙΣΤΙΚΑ ΤΗΣ ΠΡΟΒΛΗΜΑΤΙΚΗΣ ΕΝΑΣΧΟΛΗΣΗΣ ΜΕ ΤΑ ΤΥΧΕΡΑ ΠΑΙΧΝΙΔΙΑ</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Λανθασμένες αντιλήψεις: (R. Ladoucer )(Brown, Schaffer 2009-12)</dc:title>
  <dc:creator>User-pc</dc:creator>
  <cp:lastModifiedBy>User-pc</cp:lastModifiedBy>
  <cp:revision>4</cp:revision>
  <dcterms:created xsi:type="dcterms:W3CDTF">2019-01-29T09:33:28Z</dcterms:created>
  <dcterms:modified xsi:type="dcterms:W3CDTF">2019-01-29T09:51:58Z</dcterms:modified>
</cp:coreProperties>
</file>