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charts/chart5.xml" ContentType="application/vnd.openxmlformats-officedocument.drawingml.chart+xml"/>
  <Override PartName="/ppt/theme/themeOverride5.xml" ContentType="application/vnd.openxmlformats-officedocument.themeOverride+xml"/>
  <Override PartName="/ppt/charts/chart6.xml" ContentType="application/vnd.openxmlformats-officedocument.drawingml.chart+xml"/>
  <Override PartName="/ppt/theme/themeOverride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27"/>
  </p:notesMasterIdLst>
  <p:sldIdLst>
    <p:sldId id="258" r:id="rId2"/>
    <p:sldId id="259" r:id="rId3"/>
    <p:sldId id="260" r:id="rId4"/>
    <p:sldId id="276" r:id="rId5"/>
    <p:sldId id="279" r:id="rId6"/>
    <p:sldId id="280" r:id="rId7"/>
    <p:sldId id="284" r:id="rId8"/>
    <p:sldId id="274" r:id="rId9"/>
    <p:sldId id="286" r:id="rId10"/>
    <p:sldId id="264" r:id="rId11"/>
    <p:sldId id="281" r:id="rId12"/>
    <p:sldId id="283" r:id="rId13"/>
    <p:sldId id="265" r:id="rId14"/>
    <p:sldId id="289" r:id="rId15"/>
    <p:sldId id="266" r:id="rId16"/>
    <p:sldId id="288" r:id="rId17"/>
    <p:sldId id="267" r:id="rId18"/>
    <p:sldId id="268" r:id="rId19"/>
    <p:sldId id="290" r:id="rId20"/>
    <p:sldId id="269" r:id="rId21"/>
    <p:sldId id="291" r:id="rId22"/>
    <p:sldId id="292" r:id="rId23"/>
    <p:sldId id="293" r:id="rId24"/>
    <p:sldId id="294" r:id="rId25"/>
    <p:sldId id="295" r:id="rId2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___________________Microsoft_Excel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___________________Microsoft_Excel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___________________Microsoft_Excel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___________________Microsoft_Excel4.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___________________Microsoft_Excel5.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___________________Microsoft_Excel6.xlsx"/><Relationship Id="rId1" Type="http://schemas.openxmlformats.org/officeDocument/2006/relationships/themeOverride" Target="../theme/themeOverride6.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48"/>
    </mc:Choice>
    <mc:Fallback>
      <c:style val="48"/>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Φύλλο1!$B$1</c:f>
              <c:strCache>
                <c:ptCount val="1"/>
                <c:pt idx="0">
                  <c:v>Σειρά 1</c:v>
                </c:pt>
              </c:strCache>
            </c:strRef>
          </c:tx>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Φύλλο1!$A$2:$A$6</c:f>
              <c:strCache>
                <c:ptCount val="5"/>
                <c:pt idx="0">
                  <c:v>σταθερή</c:v>
                </c:pt>
                <c:pt idx="1">
                  <c:v>άνεργος</c:v>
                </c:pt>
                <c:pt idx="2">
                  <c:v>οικονομικά μη ενεργός</c:v>
                </c:pt>
                <c:pt idx="3">
                  <c:v>περιστασιακή </c:v>
                </c:pt>
                <c:pt idx="4">
                  <c:v>μερική</c:v>
                </c:pt>
              </c:strCache>
            </c:strRef>
          </c:cat>
          <c:val>
            <c:numRef>
              <c:f>Φύλλο1!$B$2:$B$6</c:f>
              <c:numCache>
                <c:formatCode>General</c:formatCode>
                <c:ptCount val="5"/>
                <c:pt idx="0">
                  <c:v>74</c:v>
                </c:pt>
                <c:pt idx="1">
                  <c:v>11</c:v>
                </c:pt>
                <c:pt idx="2">
                  <c:v>7.25</c:v>
                </c:pt>
                <c:pt idx="3">
                  <c:v>4.25</c:v>
                </c:pt>
                <c:pt idx="4">
                  <c:v>3.5</c:v>
                </c:pt>
              </c:numCache>
            </c:numRef>
          </c:val>
          <c:extLst xmlns:c16r2="http://schemas.microsoft.com/office/drawing/2015/06/chart">
            <c:ext xmlns:c16="http://schemas.microsoft.com/office/drawing/2014/chart" uri="{C3380CC4-5D6E-409C-BE32-E72D297353CC}">
              <c16:uniqueId val="{00000000-2467-45B6-A059-3B5D6E3DD25D}"/>
            </c:ext>
          </c:extLst>
        </c:ser>
        <c:ser>
          <c:idx val="1"/>
          <c:order val="1"/>
          <c:tx>
            <c:strRef>
              <c:f>Φύλλο1!$C$1</c:f>
              <c:strCache>
                <c:ptCount val="1"/>
                <c:pt idx="0">
                  <c:v>Σειρά 2</c:v>
                </c:pt>
              </c:strCache>
            </c:strRef>
          </c:tx>
          <c:invertIfNegative val="0"/>
          <c:cat>
            <c:strRef>
              <c:f>Φύλλο1!$A$2:$A$6</c:f>
              <c:strCache>
                <c:ptCount val="5"/>
                <c:pt idx="0">
                  <c:v>σταθερή</c:v>
                </c:pt>
                <c:pt idx="1">
                  <c:v>άνεργος</c:v>
                </c:pt>
                <c:pt idx="2">
                  <c:v>οικονομικά μη ενεργός</c:v>
                </c:pt>
                <c:pt idx="3">
                  <c:v>περιστασιακή </c:v>
                </c:pt>
                <c:pt idx="4">
                  <c:v>μερική</c:v>
                </c:pt>
              </c:strCache>
            </c:strRef>
          </c:cat>
          <c:val>
            <c:numRef>
              <c:f>Φύλλο1!$C$2:$C$6</c:f>
              <c:numCache>
                <c:formatCode>General</c:formatCode>
                <c:ptCount val="5"/>
              </c:numCache>
            </c:numRef>
          </c:val>
          <c:extLst xmlns:c16r2="http://schemas.microsoft.com/office/drawing/2015/06/chart">
            <c:ext xmlns:c16="http://schemas.microsoft.com/office/drawing/2014/chart" uri="{C3380CC4-5D6E-409C-BE32-E72D297353CC}">
              <c16:uniqueId val="{00000001-2467-45B6-A059-3B5D6E3DD25D}"/>
            </c:ext>
          </c:extLst>
        </c:ser>
        <c:ser>
          <c:idx val="2"/>
          <c:order val="2"/>
          <c:tx>
            <c:strRef>
              <c:f>Φύλλο1!$D$1</c:f>
              <c:strCache>
                <c:ptCount val="1"/>
                <c:pt idx="0">
                  <c:v>Σειρά 3</c:v>
                </c:pt>
              </c:strCache>
            </c:strRef>
          </c:tx>
          <c:invertIfNegative val="0"/>
          <c:cat>
            <c:strRef>
              <c:f>Φύλλο1!$A$2:$A$6</c:f>
              <c:strCache>
                <c:ptCount val="5"/>
                <c:pt idx="0">
                  <c:v>σταθερή</c:v>
                </c:pt>
                <c:pt idx="1">
                  <c:v>άνεργος</c:v>
                </c:pt>
                <c:pt idx="2">
                  <c:v>οικονομικά μη ενεργός</c:v>
                </c:pt>
                <c:pt idx="3">
                  <c:v>περιστασιακή </c:v>
                </c:pt>
                <c:pt idx="4">
                  <c:v>μερική</c:v>
                </c:pt>
              </c:strCache>
            </c:strRef>
          </c:cat>
          <c:val>
            <c:numRef>
              <c:f>Φύλλο1!$D$2:$D$6</c:f>
              <c:numCache>
                <c:formatCode>General</c:formatCode>
                <c:ptCount val="5"/>
              </c:numCache>
            </c:numRef>
          </c:val>
          <c:extLst xmlns:c16r2="http://schemas.microsoft.com/office/drawing/2015/06/chart">
            <c:ext xmlns:c16="http://schemas.microsoft.com/office/drawing/2014/chart" uri="{C3380CC4-5D6E-409C-BE32-E72D297353CC}">
              <c16:uniqueId val="{00000002-2467-45B6-A059-3B5D6E3DD25D}"/>
            </c:ext>
          </c:extLst>
        </c:ser>
        <c:dLbls>
          <c:showLegendKey val="0"/>
          <c:showVal val="0"/>
          <c:showCatName val="0"/>
          <c:showSerName val="0"/>
          <c:showPercent val="0"/>
          <c:showBubbleSize val="0"/>
        </c:dLbls>
        <c:gapWidth val="150"/>
        <c:axId val="222592000"/>
        <c:axId val="222969216"/>
      </c:barChart>
      <c:catAx>
        <c:axId val="222592000"/>
        <c:scaling>
          <c:orientation val="minMax"/>
        </c:scaling>
        <c:delete val="0"/>
        <c:axPos val="b"/>
        <c:numFmt formatCode="General" sourceLinked="1"/>
        <c:majorTickMark val="out"/>
        <c:minorTickMark val="none"/>
        <c:tickLblPos val="nextTo"/>
        <c:crossAx val="222969216"/>
        <c:crosses val="autoZero"/>
        <c:auto val="1"/>
        <c:lblAlgn val="ctr"/>
        <c:lblOffset val="100"/>
        <c:noMultiLvlLbl val="0"/>
      </c:catAx>
      <c:valAx>
        <c:axId val="222969216"/>
        <c:scaling>
          <c:orientation val="minMax"/>
        </c:scaling>
        <c:delete val="0"/>
        <c:axPos val="l"/>
        <c:majorGridlines/>
        <c:numFmt formatCode="General" sourceLinked="1"/>
        <c:majorTickMark val="out"/>
        <c:minorTickMark val="none"/>
        <c:tickLblPos val="nextTo"/>
        <c:crossAx val="222592000"/>
        <c:crosses val="autoZero"/>
        <c:crossBetween val="between"/>
      </c:valAx>
    </c:plotArea>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48"/>
    </mc:Choice>
    <mc:Fallback>
      <c:style val="48"/>
    </mc:Fallback>
  </mc:AlternateContent>
  <c:clrMapOvr bg1="lt1" tx1="dk1" bg2="lt2" tx2="dk2" accent1="accent1" accent2="accent2" accent3="accent3" accent4="accent4" accent5="accent5" accent6="accent6" hlink="hlink" folHlink="folHlink"/>
  <c:chart>
    <c:autoTitleDeleted val="0"/>
    <c:view3D>
      <c:rotX val="10"/>
      <c:hPercent val="55"/>
      <c:rotY val="44"/>
      <c:depthPercent val="100"/>
      <c:rAngAx val="1"/>
    </c:view3D>
    <c:floor>
      <c:thickness val="0"/>
    </c:floor>
    <c:sideWall>
      <c:thickness val="0"/>
    </c:sideWall>
    <c:backWall>
      <c:thickness val="0"/>
    </c:backWall>
    <c:plotArea>
      <c:layout/>
      <c:bar3DChart>
        <c:barDir val="col"/>
        <c:grouping val="clustered"/>
        <c:varyColors val="0"/>
        <c:ser>
          <c:idx val="0"/>
          <c:order val="0"/>
          <c:invertIfNegative val="0"/>
          <c:dLbls>
            <c:dLbl>
              <c:idx val="0"/>
              <c:layout>
                <c:manualLayout>
                  <c:x val="4.8025163509991885E-2"/>
                  <c:y val="-6.5409188874702803E-2"/>
                </c:manualLayout>
              </c:layout>
              <c:tx>
                <c:rich>
                  <a:bodyPr/>
                  <a:lstStyle/>
                  <a:p>
                    <a:r>
                      <a:rPr lang="en-US"/>
                      <a:t>2%</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1F17-4C90-8C09-E1D27FA2BD40}"/>
                </c:ext>
              </c:extLst>
            </c:dLbl>
            <c:dLbl>
              <c:idx val="1"/>
              <c:layout>
                <c:manualLayout>
                  <c:x val="3.9192874271447603E-2"/>
                  <c:y val="-5.6204913211771054E-2"/>
                </c:manualLayout>
              </c:layout>
              <c:tx>
                <c:rich>
                  <a:bodyPr/>
                  <a:lstStyle/>
                  <a:p>
                    <a:r>
                      <a:rPr lang="en-US"/>
                      <a:t>6%</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1F17-4C90-8C09-E1D27FA2BD40}"/>
                </c:ext>
              </c:extLst>
            </c:dLbl>
            <c:dLbl>
              <c:idx val="2"/>
              <c:layout>
                <c:manualLayout>
                  <c:x val="2.9757746440660739E-2"/>
                  <c:y val="6.1925818369051935E-3"/>
                </c:manualLayout>
              </c:layout>
              <c:tx>
                <c:rich>
                  <a:bodyPr/>
                  <a:lstStyle/>
                  <a:p>
                    <a:r>
                      <a:rPr lang="en-US"/>
                      <a:t>56,2%</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1F17-4C90-8C09-E1D27FA2BD40}"/>
                </c:ext>
              </c:extLst>
            </c:dLbl>
            <c:dLbl>
              <c:idx val="3"/>
              <c:layout>
                <c:manualLayout>
                  <c:x val="4.9254058301778925E-3"/>
                  <c:y val="-4.4418636709551568E-2"/>
                </c:manualLayout>
              </c:layout>
              <c:tx>
                <c:rich>
                  <a:bodyPr/>
                  <a:lstStyle/>
                  <a:p>
                    <a:r>
                      <a:rPr lang="en-US"/>
                      <a:t>17,3%</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1F17-4C90-8C09-E1D27FA2BD40}"/>
                </c:ext>
              </c:extLst>
            </c:dLbl>
            <c:dLbl>
              <c:idx val="4"/>
              <c:layout>
                <c:manualLayout>
                  <c:x val="2.0931679635721669E-3"/>
                  <c:y val="-5.3634832372852242E-2"/>
                </c:manualLayout>
              </c:layout>
              <c:tx>
                <c:rich>
                  <a:bodyPr/>
                  <a:lstStyle/>
                  <a:p>
                    <a:r>
                      <a:rPr lang="en-US"/>
                      <a:t>18,5%</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1F17-4C90-8C09-E1D27FA2BD40}"/>
                </c:ext>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Φύλλο1!$A$1:$A$5</c:f>
              <c:strCache>
                <c:ptCount val="5"/>
                <c:pt idx="0">
                  <c:v>Απόφοιτος δημοτικού</c:v>
                </c:pt>
                <c:pt idx="1">
                  <c:v>Απόφοιτος γυμνασίου</c:v>
                </c:pt>
                <c:pt idx="2">
                  <c:v>Απόφοιτος λυκείου,ΙΕΚ, τεχν. Σχολές</c:v>
                </c:pt>
                <c:pt idx="3">
                  <c:v>Απόφοιτος   ΤΕΙ</c:v>
                </c:pt>
                <c:pt idx="4">
                  <c:v>Απόφοιτος ΑΕΙ και μεταπτυχιακού</c:v>
                </c:pt>
              </c:strCache>
            </c:strRef>
          </c:cat>
          <c:val>
            <c:numRef>
              <c:f>Φύλλο1!$B$1:$B$5</c:f>
              <c:numCache>
                <c:formatCode>0%</c:formatCode>
                <c:ptCount val="5"/>
                <c:pt idx="0">
                  <c:v>0.03</c:v>
                </c:pt>
                <c:pt idx="1">
                  <c:v>0.09</c:v>
                </c:pt>
                <c:pt idx="2">
                  <c:v>0.56999999999999995</c:v>
                </c:pt>
                <c:pt idx="3">
                  <c:v>0.13</c:v>
                </c:pt>
                <c:pt idx="4">
                  <c:v>0.18</c:v>
                </c:pt>
              </c:numCache>
            </c:numRef>
          </c:val>
          <c:extLst xmlns:c16r2="http://schemas.microsoft.com/office/drawing/2015/06/chart">
            <c:ext xmlns:c16="http://schemas.microsoft.com/office/drawing/2014/chart" uri="{C3380CC4-5D6E-409C-BE32-E72D297353CC}">
              <c16:uniqueId val="{00000005-1F17-4C90-8C09-E1D27FA2BD40}"/>
            </c:ext>
          </c:extLst>
        </c:ser>
        <c:dLbls>
          <c:showLegendKey val="0"/>
          <c:showVal val="0"/>
          <c:showCatName val="0"/>
          <c:showSerName val="0"/>
          <c:showPercent val="0"/>
          <c:showBubbleSize val="0"/>
        </c:dLbls>
        <c:gapWidth val="150"/>
        <c:shape val="box"/>
        <c:axId val="266907008"/>
        <c:axId val="288466816"/>
        <c:axId val="0"/>
      </c:bar3DChart>
      <c:catAx>
        <c:axId val="266907008"/>
        <c:scaling>
          <c:orientation val="minMax"/>
        </c:scaling>
        <c:delete val="0"/>
        <c:axPos val="b"/>
        <c:numFmt formatCode="General" sourceLinked="1"/>
        <c:majorTickMark val="out"/>
        <c:minorTickMark val="none"/>
        <c:tickLblPos val="low"/>
        <c:txPr>
          <a:bodyPr rot="0" vert="horz"/>
          <a:lstStyle/>
          <a:p>
            <a:pPr>
              <a:defRPr/>
            </a:pPr>
            <a:endParaRPr lang="el-GR"/>
          </a:p>
        </c:txPr>
        <c:crossAx val="288466816"/>
        <c:crosses val="autoZero"/>
        <c:auto val="1"/>
        <c:lblAlgn val="ctr"/>
        <c:lblOffset val="100"/>
        <c:noMultiLvlLbl val="0"/>
      </c:catAx>
      <c:valAx>
        <c:axId val="288466816"/>
        <c:scaling>
          <c:orientation val="minMax"/>
        </c:scaling>
        <c:delete val="1"/>
        <c:axPos val="l"/>
        <c:numFmt formatCode="0%" sourceLinked="1"/>
        <c:majorTickMark val="out"/>
        <c:minorTickMark val="none"/>
        <c:tickLblPos val="nextTo"/>
        <c:crossAx val="266907008"/>
        <c:crosses val="autoZero"/>
        <c:crossBetween val="between"/>
      </c:valAx>
    </c:plotArea>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48"/>
    </mc:Choice>
    <mc:Fallback>
      <c:style val="48"/>
    </mc:Fallback>
  </mc:AlternateContent>
  <c:clrMapOvr bg1="lt1" tx1="dk1" bg2="lt2" tx2="dk2" accent1="accent1" accent2="accent2" accent3="accent3" accent4="accent4" accent5="accent5" accent6="accent6" hlink="hlink" folHlink="folHlink"/>
  <c:chart>
    <c:autoTitleDeleted val="0"/>
    <c:view3D>
      <c:rotX val="19"/>
      <c:hPercent val="55"/>
      <c:rotY val="44"/>
      <c:depthPercent val="100"/>
      <c:rAngAx val="1"/>
    </c:view3D>
    <c:floor>
      <c:thickness val="0"/>
    </c:floor>
    <c:sideWall>
      <c:thickness val="0"/>
    </c:sideWall>
    <c:backWall>
      <c:thickness val="0"/>
    </c:backWall>
    <c:plotArea>
      <c:layout/>
      <c:bar3DChart>
        <c:barDir val="col"/>
        <c:grouping val="clustered"/>
        <c:varyColors val="0"/>
        <c:ser>
          <c:idx val="0"/>
          <c:order val="0"/>
          <c:invertIfNegative val="0"/>
          <c:dLbls>
            <c:dLbl>
              <c:idx val="0"/>
              <c:layout>
                <c:manualLayout>
                  <c:x val="1.0633751108359658E-2"/>
                  <c:y val="-3.6963513140325949E-2"/>
                </c:manualLayout>
              </c:layout>
              <c:tx>
                <c:rich>
                  <a:bodyPr/>
                  <a:lstStyle/>
                  <a:p>
                    <a:r>
                      <a:rPr lang="en-US"/>
                      <a:t>51,36%</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1DD1-409A-8BBA-1C489A65D0EF}"/>
                </c:ext>
              </c:extLst>
            </c:dLbl>
            <c:dLbl>
              <c:idx val="1"/>
              <c:layout>
                <c:manualLayout>
                  <c:x val="2.3596932397563272E-2"/>
                  <c:y val="-6.3036284901920384E-3"/>
                </c:manualLayout>
              </c:layout>
              <c:tx>
                <c:rich>
                  <a:bodyPr/>
                  <a:lstStyle/>
                  <a:p>
                    <a:r>
                      <a:rPr lang="en-US"/>
                      <a:t>15,6%</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1DD1-409A-8BBA-1C489A65D0EF}"/>
                </c:ext>
              </c:extLst>
            </c:dLbl>
            <c:dLbl>
              <c:idx val="2"/>
              <c:layout>
                <c:manualLayout>
                  <c:x val="3.0559908149511043E-2"/>
                  <c:y val="-6.5776074004514924E-3"/>
                </c:manualLayout>
              </c:layout>
              <c:tx>
                <c:rich>
                  <a:bodyPr/>
                  <a:lstStyle/>
                  <a:p>
                    <a:r>
                      <a:rPr lang="en-US"/>
                      <a:t>11,37%</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1DD1-409A-8BBA-1C489A65D0EF}"/>
                </c:ext>
              </c:extLst>
            </c:dLbl>
            <c:dLbl>
              <c:idx val="3"/>
              <c:layout>
                <c:manualLayout>
                  <c:x val="3.8125926099490691E-2"/>
                  <c:y val="-1.5731972769991935E-2"/>
                </c:manualLayout>
              </c:layout>
              <c:tx>
                <c:rich>
                  <a:bodyPr/>
                  <a:lstStyle/>
                  <a:p>
                    <a:r>
                      <a:rPr lang="en-US"/>
                      <a:t>11,95%</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1DD1-409A-8BBA-1C489A65D0EF}"/>
                </c:ext>
              </c:extLst>
            </c:dLbl>
            <c:dLbl>
              <c:idx val="4"/>
              <c:layout>
                <c:manualLayout>
                  <c:x val="5.0486065190662482E-2"/>
                  <c:y val="-7.4449772550239813E-3"/>
                </c:manualLayout>
              </c:layout>
              <c:tx>
                <c:rich>
                  <a:bodyPr/>
                  <a:lstStyle/>
                  <a:p>
                    <a:r>
                      <a:rPr lang="en-US"/>
                      <a:t>9,72%</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1DD1-409A-8BBA-1C489A65D0EF}"/>
                </c:ext>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Φύλλο1!$A$1:$A$5</c:f>
              <c:strCache>
                <c:ptCount val="5"/>
                <c:pt idx="0">
                  <c:v>Πάνω από 10 χρόνια</c:v>
                </c:pt>
                <c:pt idx="1">
                  <c:v>7-9 χρόνια</c:v>
                </c:pt>
                <c:pt idx="2">
                  <c:v>5-6 χρόνια</c:v>
                </c:pt>
                <c:pt idx="3">
                  <c:v>3-4 χρόνια</c:v>
                </c:pt>
                <c:pt idx="4">
                  <c:v>έως 2 χρόνια</c:v>
                </c:pt>
              </c:strCache>
            </c:strRef>
          </c:cat>
          <c:val>
            <c:numRef>
              <c:f>Φύλλο1!$B$1:$B$5</c:f>
              <c:numCache>
                <c:formatCode>0%</c:formatCode>
                <c:ptCount val="5"/>
                <c:pt idx="0">
                  <c:v>0.47</c:v>
                </c:pt>
                <c:pt idx="1">
                  <c:v>0.18</c:v>
                </c:pt>
                <c:pt idx="2">
                  <c:v>0.1</c:v>
                </c:pt>
                <c:pt idx="3">
                  <c:v>0.09</c:v>
                </c:pt>
                <c:pt idx="4">
                  <c:v>0.16</c:v>
                </c:pt>
              </c:numCache>
            </c:numRef>
          </c:val>
          <c:extLst xmlns:c16r2="http://schemas.microsoft.com/office/drawing/2015/06/chart">
            <c:ext xmlns:c16="http://schemas.microsoft.com/office/drawing/2014/chart" uri="{C3380CC4-5D6E-409C-BE32-E72D297353CC}">
              <c16:uniqueId val="{00000005-1DD1-409A-8BBA-1C489A65D0EF}"/>
            </c:ext>
          </c:extLst>
        </c:ser>
        <c:dLbls>
          <c:showLegendKey val="0"/>
          <c:showVal val="0"/>
          <c:showCatName val="0"/>
          <c:showSerName val="0"/>
          <c:showPercent val="0"/>
          <c:showBubbleSize val="0"/>
        </c:dLbls>
        <c:gapWidth val="150"/>
        <c:shape val="box"/>
        <c:axId val="301902848"/>
        <c:axId val="302204032"/>
        <c:axId val="0"/>
      </c:bar3DChart>
      <c:catAx>
        <c:axId val="301902848"/>
        <c:scaling>
          <c:orientation val="minMax"/>
        </c:scaling>
        <c:delete val="0"/>
        <c:axPos val="b"/>
        <c:numFmt formatCode="General" sourceLinked="1"/>
        <c:majorTickMark val="out"/>
        <c:minorTickMark val="none"/>
        <c:tickLblPos val="low"/>
        <c:txPr>
          <a:bodyPr rot="0" vert="horz"/>
          <a:lstStyle/>
          <a:p>
            <a:pPr>
              <a:defRPr/>
            </a:pPr>
            <a:endParaRPr lang="el-GR"/>
          </a:p>
        </c:txPr>
        <c:crossAx val="302204032"/>
        <c:crosses val="autoZero"/>
        <c:auto val="1"/>
        <c:lblAlgn val="ctr"/>
        <c:lblOffset val="100"/>
        <c:noMultiLvlLbl val="0"/>
      </c:catAx>
      <c:valAx>
        <c:axId val="302204032"/>
        <c:scaling>
          <c:orientation val="minMax"/>
        </c:scaling>
        <c:delete val="1"/>
        <c:axPos val="l"/>
        <c:numFmt formatCode="0%" sourceLinked="1"/>
        <c:majorTickMark val="out"/>
        <c:minorTickMark val="none"/>
        <c:tickLblPos val="nextTo"/>
        <c:crossAx val="301902848"/>
        <c:crosses val="autoZero"/>
        <c:crossBetween val="between"/>
      </c:valAx>
    </c:plotArea>
    <c:plotVisOnly val="1"/>
    <c:dispBlanksAs val="gap"/>
    <c:showDLblsOverMax val="0"/>
  </c:chart>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15"/>
      <c:rotY val="0"/>
      <c:rAngAx val="0"/>
      <c:perspective val="0"/>
    </c:view3D>
    <c:floor>
      <c:thickness val="0"/>
    </c:floor>
    <c:sideWall>
      <c:thickness val="0"/>
    </c:sideWall>
    <c:backWall>
      <c:thickness val="0"/>
    </c:backWall>
    <c:plotArea>
      <c:layout>
        <c:manualLayout>
          <c:layoutTarget val="inner"/>
          <c:xMode val="edge"/>
          <c:yMode val="edge"/>
          <c:x val="0.1628440366972477"/>
          <c:y val="0.19889502762430938"/>
          <c:w val="0.55275229357798161"/>
          <c:h val="0.52486187845303867"/>
        </c:manualLayout>
      </c:layout>
      <c:pie3DChart>
        <c:varyColors val="1"/>
        <c:ser>
          <c:idx val="0"/>
          <c:order val="0"/>
          <c:spPr>
            <a:solidFill>
              <a:schemeClr val="accent6">
                <a:lumMod val="75000"/>
              </a:schemeClr>
            </a:solidFill>
            <a:ln w="14326">
              <a:solidFill>
                <a:srgbClr val="000000"/>
              </a:solidFill>
              <a:prstDash val="solid"/>
            </a:ln>
          </c:spPr>
          <c:explosion val="23"/>
          <c:dPt>
            <c:idx val="0"/>
            <c:bubble3D val="0"/>
            <c:explosion val="2"/>
            <c:spPr>
              <a:solidFill>
                <a:schemeClr val="accent3">
                  <a:lumMod val="75000"/>
                </a:schemeClr>
              </a:solidFill>
              <a:ln w="14326">
                <a:solidFill>
                  <a:srgbClr val="000000"/>
                </a:solidFill>
                <a:prstDash val="solid"/>
              </a:ln>
            </c:spPr>
            <c:extLst xmlns:c16r2="http://schemas.microsoft.com/office/drawing/2015/06/chart">
              <c:ext xmlns:c16="http://schemas.microsoft.com/office/drawing/2014/chart" uri="{C3380CC4-5D6E-409C-BE32-E72D297353CC}">
                <c16:uniqueId val="{00000001-5731-4516-969C-677B46E99236}"/>
              </c:ext>
            </c:extLst>
          </c:dPt>
          <c:dPt>
            <c:idx val="1"/>
            <c:bubble3D val="0"/>
            <c:explosion val="39"/>
            <c:extLst xmlns:c16r2="http://schemas.microsoft.com/office/drawing/2015/06/chart">
              <c:ext xmlns:c16="http://schemas.microsoft.com/office/drawing/2014/chart" uri="{C3380CC4-5D6E-409C-BE32-E72D297353CC}">
                <c16:uniqueId val="{00000003-5731-4516-969C-677B46E99236}"/>
              </c:ext>
            </c:extLst>
          </c:dPt>
          <c:dPt>
            <c:idx val="2"/>
            <c:bubble3D val="0"/>
            <c:explosion val="16"/>
            <c:spPr>
              <a:solidFill>
                <a:schemeClr val="bg2">
                  <a:lumMod val="25000"/>
                </a:schemeClr>
              </a:solidFill>
              <a:ln w="14326">
                <a:solidFill>
                  <a:srgbClr val="000000"/>
                </a:solidFill>
                <a:prstDash val="solid"/>
              </a:ln>
            </c:spPr>
            <c:extLst xmlns:c16r2="http://schemas.microsoft.com/office/drawing/2015/06/chart">
              <c:ext xmlns:c16="http://schemas.microsoft.com/office/drawing/2014/chart" uri="{C3380CC4-5D6E-409C-BE32-E72D297353CC}">
                <c16:uniqueId val="{00000005-5731-4516-969C-677B46E99236}"/>
              </c:ext>
            </c:extLst>
          </c:dPt>
          <c:dLbls>
            <c:dLbl>
              <c:idx val="0"/>
              <c:layout>
                <c:manualLayout>
                  <c:x val="-6.8309455479822492E-2"/>
                  <c:y val="-8.3431959487030499E-2"/>
                </c:manualLayout>
              </c:layout>
              <c:tx>
                <c:rich>
                  <a:bodyPr/>
                  <a:lstStyle/>
                  <a:p>
                    <a:r>
                      <a:rPr lang="en-US"/>
                      <a:t>29,4%</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5731-4516-969C-677B46E99236}"/>
                </c:ext>
              </c:extLst>
            </c:dLbl>
            <c:dLbl>
              <c:idx val="1"/>
              <c:layout>
                <c:manualLayout>
                  <c:x val="3.5551053650027836E-2"/>
                  <c:y val="4.0298805831129235E-2"/>
                </c:manualLayout>
              </c:layout>
              <c:tx>
                <c:rich>
                  <a:bodyPr/>
                  <a:lstStyle/>
                  <a:p>
                    <a:r>
                      <a:rPr lang="en-US"/>
                      <a:t>55,5%</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5731-4516-969C-677B46E99236}"/>
                </c:ext>
              </c:extLst>
            </c:dLbl>
            <c:dLbl>
              <c:idx val="2"/>
              <c:layout>
                <c:manualLayout>
                  <c:x val="3.7029814724209985E-2"/>
                  <c:y val="-5.7564934529729495E-2"/>
                </c:manualLayout>
              </c:layout>
              <c:tx>
                <c:rich>
                  <a:bodyPr/>
                  <a:lstStyle/>
                  <a:p>
                    <a:r>
                      <a:rPr lang="en-US"/>
                      <a:t>15,1%</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5731-4516-969C-677B46E99236}"/>
                </c:ext>
              </c:extLst>
            </c:dLbl>
            <c:spPr>
              <a:noFill/>
              <a:ln w="28652">
                <a:noFill/>
              </a:ln>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extLst>
          </c:dLbls>
          <c:cat>
            <c:strRef>
              <c:f>Φύλλο1!$A$1:$A$3</c:f>
              <c:strCache>
                <c:ptCount val="3"/>
                <c:pt idx="0">
                  <c:v>Μόνο κρυφά</c:v>
                </c:pt>
                <c:pt idx="1">
                  <c:v>Κάποιες φορές κρυφά</c:v>
                </c:pt>
                <c:pt idx="2">
                  <c:v>Πάντα φανερά</c:v>
                </c:pt>
              </c:strCache>
            </c:strRef>
          </c:cat>
          <c:val>
            <c:numRef>
              <c:f>Φύλλο1!$B$1:$B$3</c:f>
              <c:numCache>
                <c:formatCode>0%</c:formatCode>
                <c:ptCount val="3"/>
                <c:pt idx="0">
                  <c:v>0.31</c:v>
                </c:pt>
                <c:pt idx="1">
                  <c:v>0.49</c:v>
                </c:pt>
                <c:pt idx="2">
                  <c:v>0.2</c:v>
                </c:pt>
              </c:numCache>
            </c:numRef>
          </c:val>
          <c:extLst xmlns:c16r2="http://schemas.microsoft.com/office/drawing/2015/06/chart">
            <c:ext xmlns:c16="http://schemas.microsoft.com/office/drawing/2014/chart" uri="{C3380CC4-5D6E-409C-BE32-E72D297353CC}">
              <c16:uniqueId val="{00000006-5731-4516-969C-677B46E99236}"/>
            </c:ext>
          </c:extLst>
        </c:ser>
        <c:dLbls>
          <c:showLegendKey val="0"/>
          <c:showVal val="0"/>
          <c:showCatName val="0"/>
          <c:showSerName val="0"/>
          <c:showPercent val="0"/>
          <c:showBubbleSize val="0"/>
          <c:showLeaderLines val="0"/>
        </c:dLbls>
      </c:pie3DChart>
      <c:spPr>
        <a:noFill/>
        <a:ln w="28652">
          <a:noFill/>
        </a:ln>
        <a:effectLst>
          <a:innerShdw blurRad="114300">
            <a:prstClr val="black"/>
          </a:innerShdw>
        </a:effectLst>
      </c:spPr>
    </c:plotArea>
    <c:legend>
      <c:legendPos val="r"/>
      <c:layout>
        <c:manualLayout>
          <c:xMode val="edge"/>
          <c:yMode val="edge"/>
          <c:x val="0.67134955567928756"/>
          <c:y val="0.55552032792830419"/>
          <c:w val="0.29360925728178916"/>
          <c:h val="0.38591579308102597"/>
        </c:manualLayout>
      </c:layout>
      <c:overlay val="1"/>
      <c:spPr>
        <a:noFill/>
        <a:ln w="0">
          <a:solidFill>
            <a:srgbClr val="000000"/>
          </a:solidFill>
          <a:prstDash val="sysDot"/>
        </a:ln>
      </c:spPr>
    </c:legend>
    <c:plotVisOnly val="1"/>
    <c:dispBlanksAs val="zero"/>
    <c:showDLblsOverMax val="0"/>
  </c:chart>
  <c:spPr>
    <a:solidFill>
      <a:srgbClr val="FFFFFF"/>
    </a:solidFill>
    <a:ln>
      <a:noFill/>
    </a:ln>
    <a:effectLst>
      <a:glow rad="228600">
        <a:schemeClr val="accent6">
          <a:satMod val="175000"/>
          <a:alpha val="40000"/>
        </a:schemeClr>
      </a:glow>
      <a:innerShdw blurRad="63500" dist="50800" dir="10800000">
        <a:prstClr val="black">
          <a:alpha val="50000"/>
        </a:prstClr>
      </a:innerShdw>
    </a:effectLst>
    <a:scene3d>
      <a:camera prst="orthographicFront"/>
      <a:lightRig rig="threePt" dir="t"/>
    </a:scene3d>
    <a:sp3d>
      <a:bevelT w="152400" h="50800" prst="softRound"/>
    </a:sp3d>
  </c:spPr>
  <c:txPr>
    <a:bodyPr/>
    <a:lstStyle/>
    <a:p>
      <a:pPr>
        <a:defRPr sz="900" b="0" i="0" u="none" strike="noStrike" baseline="0">
          <a:solidFill>
            <a:srgbClr val="000000"/>
          </a:solidFill>
          <a:effectLst/>
          <a:latin typeface="Times New Roman" panose="02020603050405020304" pitchFamily="18" charset="0"/>
          <a:ea typeface="Arial"/>
          <a:cs typeface="Times New Roman" panose="02020603050405020304" pitchFamily="18" charset="0"/>
        </a:defRPr>
      </a:pPr>
      <a:endParaRPr lang="el-GR"/>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44"/>
    </mc:Choice>
    <mc:Fallback>
      <c:style val="44"/>
    </mc:Fallback>
  </mc:AlternateContent>
  <c:clrMapOvr bg1="lt1" tx1="dk1" bg2="lt2" tx2="dk2" accent1="accent1" accent2="accent2" accent3="accent3" accent4="accent4" accent5="accent5" accent6="accent6" hlink="hlink" folHlink="folHlink"/>
  <c:chart>
    <c:autoTitleDeleted val="0"/>
    <c:plotArea>
      <c:layout/>
      <c:barChart>
        <c:barDir val="bar"/>
        <c:grouping val="clustered"/>
        <c:varyColors val="0"/>
        <c:ser>
          <c:idx val="0"/>
          <c:order val="0"/>
          <c:invertIfNegative val="0"/>
          <c:dPt>
            <c:idx val="1"/>
            <c:invertIfNegative val="0"/>
            <c:bubble3D val="0"/>
            <c:extLst xmlns:c16r2="http://schemas.microsoft.com/office/drawing/2015/06/chart">
              <c:ext xmlns:c16="http://schemas.microsoft.com/office/drawing/2014/chart" uri="{C3380CC4-5D6E-409C-BE32-E72D297353CC}">
                <c16:uniqueId val="{00000000-ED82-4A78-BDCC-C23713B743EA}"/>
              </c:ext>
            </c:extLst>
          </c:dPt>
          <c:dPt>
            <c:idx val="2"/>
            <c:invertIfNegative val="0"/>
            <c:bubble3D val="0"/>
            <c:extLst xmlns:c16r2="http://schemas.microsoft.com/office/drawing/2015/06/chart">
              <c:ext xmlns:c16="http://schemas.microsoft.com/office/drawing/2014/chart" uri="{C3380CC4-5D6E-409C-BE32-E72D297353CC}">
                <c16:uniqueId val="{00000001-ED82-4A78-BDCC-C23713B743EA}"/>
              </c:ext>
            </c:extLst>
          </c:dPt>
          <c:dPt>
            <c:idx val="3"/>
            <c:invertIfNegative val="0"/>
            <c:bubble3D val="0"/>
            <c:extLst xmlns:c16r2="http://schemas.microsoft.com/office/drawing/2015/06/chart">
              <c:ext xmlns:c16="http://schemas.microsoft.com/office/drawing/2014/chart" uri="{C3380CC4-5D6E-409C-BE32-E72D297353CC}">
                <c16:uniqueId val="{00000002-ED82-4A78-BDCC-C23713B743EA}"/>
              </c:ext>
            </c:extLst>
          </c:dPt>
          <c:dPt>
            <c:idx val="4"/>
            <c:invertIfNegative val="0"/>
            <c:bubble3D val="0"/>
            <c:extLst xmlns:c16r2="http://schemas.microsoft.com/office/drawing/2015/06/chart">
              <c:ext xmlns:c16="http://schemas.microsoft.com/office/drawing/2014/chart" uri="{C3380CC4-5D6E-409C-BE32-E72D297353CC}">
                <c16:uniqueId val="{00000003-ED82-4A78-BDCC-C23713B743EA}"/>
              </c:ext>
            </c:extLst>
          </c:dPt>
          <c:dPt>
            <c:idx val="5"/>
            <c:invertIfNegative val="0"/>
            <c:bubble3D val="0"/>
            <c:extLst xmlns:c16r2="http://schemas.microsoft.com/office/drawing/2015/06/chart">
              <c:ext xmlns:c16="http://schemas.microsoft.com/office/drawing/2014/chart" uri="{C3380CC4-5D6E-409C-BE32-E72D297353CC}">
                <c16:uniqueId val="{00000004-ED82-4A78-BDCC-C23713B743EA}"/>
              </c:ext>
            </c:extLst>
          </c:dPt>
          <c:dPt>
            <c:idx val="6"/>
            <c:invertIfNegative val="0"/>
            <c:bubble3D val="0"/>
            <c:extLst xmlns:c16r2="http://schemas.microsoft.com/office/drawing/2015/06/chart">
              <c:ext xmlns:c16="http://schemas.microsoft.com/office/drawing/2014/chart" uri="{C3380CC4-5D6E-409C-BE32-E72D297353CC}">
                <c16:uniqueId val="{00000005-ED82-4A78-BDCC-C23713B743EA}"/>
              </c:ext>
            </c:extLst>
          </c:dPt>
          <c:dLbls>
            <c:dLbl>
              <c:idx val="0"/>
              <c:layout>
                <c:manualLayout>
                  <c:x val="1.3173915415855157E-2"/>
                  <c:y val="-8.9419602591840463E-3"/>
                </c:manualLayout>
              </c:layout>
              <c:tx>
                <c:rich>
                  <a:bodyPr/>
                  <a:lstStyle/>
                  <a:p>
                    <a:r>
                      <a:rPr lang="en-US"/>
                      <a:t>5%</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6-ED82-4A78-BDCC-C23713B743EA}"/>
                </c:ext>
              </c:extLst>
            </c:dLbl>
            <c:dLbl>
              <c:idx val="1"/>
              <c:layout>
                <c:manualLayout>
                  <c:x val="5.5408184927047081E-3"/>
                  <c:y val="-2.4076167434105939E-3"/>
                </c:manualLayout>
              </c:layout>
              <c:tx>
                <c:rich>
                  <a:bodyPr/>
                  <a:lstStyle/>
                  <a:p>
                    <a:r>
                      <a:rPr lang="en-US"/>
                      <a:t>22%</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ED82-4A78-BDCC-C23713B743EA}"/>
                </c:ext>
              </c:extLst>
            </c:dLbl>
            <c:dLbl>
              <c:idx val="2"/>
              <c:layout>
                <c:manualLayout>
                  <c:x val="1.3049287596308737E-3"/>
                  <c:y val="6.9466086645436145E-3"/>
                </c:manualLayout>
              </c:layout>
              <c:tx>
                <c:rich>
                  <a:bodyPr/>
                  <a:lstStyle/>
                  <a:p>
                    <a:r>
                      <a:rPr lang="en-US"/>
                      <a:t>50%</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ED82-4A78-BDCC-C23713B743EA}"/>
                </c:ext>
              </c:extLst>
            </c:dLbl>
            <c:dLbl>
              <c:idx val="3"/>
              <c:layout>
                <c:manualLayout>
                  <c:x val="-6.7966897801690078E-4"/>
                  <c:y val="2.2486579786419906E-3"/>
                </c:manualLayout>
              </c:layout>
              <c:tx>
                <c:rich>
                  <a:bodyPr/>
                  <a:lstStyle/>
                  <a:p>
                    <a:r>
                      <a:rPr lang="en-US"/>
                      <a:t>48%</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ED82-4A78-BDCC-C23713B743EA}"/>
                </c:ext>
              </c:extLst>
            </c:dLbl>
            <c:dLbl>
              <c:idx val="4"/>
              <c:layout>
                <c:manualLayout>
                  <c:x val="-1.9743402661947635E-3"/>
                  <c:y val="1.0209504701454417E-2"/>
                </c:manualLayout>
              </c:layout>
              <c:tx>
                <c:rich>
                  <a:bodyPr/>
                  <a:lstStyle/>
                  <a:p>
                    <a:r>
                      <a:rPr lang="en-US"/>
                      <a:t>74%</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ED82-4A78-BDCC-C23713B743EA}"/>
                </c:ext>
              </c:extLst>
            </c:dLbl>
            <c:dLbl>
              <c:idx val="5"/>
              <c:layout>
                <c:manualLayout>
                  <c:x val="4.6562230741374359E-3"/>
                  <c:y val="1.7566603169217321E-3"/>
                </c:manualLayout>
              </c:layout>
              <c:tx>
                <c:rich>
                  <a:bodyPr/>
                  <a:lstStyle/>
                  <a:p>
                    <a:r>
                      <a:rPr lang="en-US"/>
                      <a:t>87%</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ED82-4A78-BDCC-C23713B743EA}"/>
                </c:ext>
              </c:extLst>
            </c:dLbl>
            <c:dLbl>
              <c:idx val="6"/>
              <c:layout>
                <c:manualLayout>
                  <c:x val="3.3588759238413965E-3"/>
                  <c:y val="-1.5342655717813156E-4"/>
                </c:manualLayout>
              </c:layout>
              <c:tx>
                <c:rich>
                  <a:bodyPr/>
                  <a:lstStyle/>
                  <a:p>
                    <a:r>
                      <a:rPr lang="en-US"/>
                      <a:t>89%</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ED82-4A78-BDCC-C23713B743EA}"/>
                </c:ext>
              </c:extLst>
            </c:dLbl>
            <c:dLbl>
              <c:idx val="7"/>
              <c:layout>
                <c:manualLayout>
                  <c:x val="0"/>
                  <c:y val="-1.0953033401625362E-2"/>
                </c:manualLayout>
              </c:layout>
              <c:tx>
                <c:rich>
                  <a:bodyPr/>
                  <a:lstStyle/>
                  <a:p>
                    <a:r>
                      <a:rPr lang="en-US"/>
                      <a:t>93%</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ED82-4A78-BDCC-C23713B743EA}"/>
                </c:ext>
              </c:extLst>
            </c:dLbl>
            <c:spPr>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txPr>
              <a:bodyPr/>
              <a:lstStyle/>
              <a:p>
                <a:pPr>
                  <a:defRPr>
                    <a:solidFill>
                      <a:schemeClr val="lt1"/>
                    </a:solidFill>
                    <a:latin typeface="+mn-lt"/>
                    <a:ea typeface="+mn-ea"/>
                    <a:cs typeface="+mn-cs"/>
                  </a:defRPr>
                </a:pPr>
                <a:endParaRPr lang="el-G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Φύλλο1!$A$1:$A$8</c:f>
              <c:strCache>
                <c:ptCount val="8"/>
                <c:pt idx="0">
                  <c:v>Αύξηση κατανάλωσης αλκοόλ- χρήση άλλων ουσιών </c:v>
                </c:pt>
                <c:pt idx="1">
                  <c:v>Αυτοκτονικές σκέψεις</c:v>
                </c:pt>
                <c:pt idx="2">
                  <c:v>Επαγγελματικά προβλήματα</c:v>
                </c:pt>
                <c:pt idx="3">
                  <c:v>Αύξηση καπνίσματος</c:v>
                </c:pt>
                <c:pt idx="4">
                  <c:v>Κοινωνικά προβλήματα</c:v>
                </c:pt>
                <c:pt idx="5">
                  <c:v>Οικογενειακά προβλήματα</c:v>
                </c:pt>
                <c:pt idx="6">
                  <c:v>Οικονομικά προβλήματα</c:v>
                </c:pt>
                <c:pt idx="7">
                  <c:v>Ψυχολογικά προβλήματα</c:v>
                </c:pt>
              </c:strCache>
            </c:strRef>
          </c:cat>
          <c:val>
            <c:numRef>
              <c:f>Φύλλο1!$B$1:$B$8</c:f>
              <c:numCache>
                <c:formatCode>0%</c:formatCode>
                <c:ptCount val="8"/>
                <c:pt idx="0">
                  <c:v>0.09</c:v>
                </c:pt>
                <c:pt idx="1">
                  <c:v>0.17</c:v>
                </c:pt>
                <c:pt idx="2">
                  <c:v>0.44</c:v>
                </c:pt>
                <c:pt idx="3">
                  <c:v>0.45</c:v>
                </c:pt>
                <c:pt idx="4">
                  <c:v>0.7</c:v>
                </c:pt>
                <c:pt idx="5">
                  <c:v>0.83</c:v>
                </c:pt>
                <c:pt idx="6">
                  <c:v>0.86</c:v>
                </c:pt>
                <c:pt idx="7">
                  <c:v>0.89</c:v>
                </c:pt>
              </c:numCache>
            </c:numRef>
          </c:val>
          <c:extLst xmlns:c16r2="http://schemas.microsoft.com/office/drawing/2015/06/chart">
            <c:ext xmlns:c16="http://schemas.microsoft.com/office/drawing/2014/chart" uri="{C3380CC4-5D6E-409C-BE32-E72D297353CC}">
              <c16:uniqueId val="{00000008-ED82-4A78-BDCC-C23713B743EA}"/>
            </c:ext>
          </c:extLst>
        </c:ser>
        <c:dLbls>
          <c:showLegendKey val="0"/>
          <c:showVal val="0"/>
          <c:showCatName val="0"/>
          <c:showSerName val="0"/>
          <c:showPercent val="0"/>
          <c:showBubbleSize val="0"/>
        </c:dLbls>
        <c:gapWidth val="120"/>
        <c:axId val="327615616"/>
        <c:axId val="327627520"/>
      </c:barChart>
      <c:catAx>
        <c:axId val="327615616"/>
        <c:scaling>
          <c:orientation val="minMax"/>
        </c:scaling>
        <c:delete val="0"/>
        <c:axPos val="l"/>
        <c:majorGridlines/>
        <c:numFmt formatCode="General" sourceLinked="1"/>
        <c:majorTickMark val="out"/>
        <c:minorTickMark val="none"/>
        <c:tickLblPos val="low"/>
        <c:txPr>
          <a:bodyPr rot="0" vert="horz"/>
          <a:lstStyle/>
          <a:p>
            <a:pPr>
              <a:defRPr/>
            </a:pPr>
            <a:endParaRPr lang="el-GR"/>
          </a:p>
        </c:txPr>
        <c:crossAx val="327627520"/>
        <c:crosses val="autoZero"/>
        <c:auto val="1"/>
        <c:lblAlgn val="ctr"/>
        <c:lblOffset val="100"/>
        <c:noMultiLvlLbl val="0"/>
      </c:catAx>
      <c:valAx>
        <c:axId val="327627520"/>
        <c:scaling>
          <c:orientation val="minMax"/>
        </c:scaling>
        <c:delete val="1"/>
        <c:axPos val="b"/>
        <c:numFmt formatCode="0%" sourceLinked="1"/>
        <c:majorTickMark val="out"/>
        <c:minorTickMark val="none"/>
        <c:tickLblPos val="nextTo"/>
        <c:crossAx val="327615616"/>
        <c:crosses val="autoZero"/>
        <c:crossBetween val="between"/>
      </c:valAx>
      <c:spPr>
        <a:solidFill>
          <a:schemeClr val="accent6">
            <a:lumMod val="75000"/>
          </a:schemeClr>
        </a:solidFill>
      </c:spPr>
    </c:plotArea>
    <c:plotVisOnly val="1"/>
    <c:dispBlanksAs val="gap"/>
    <c:showDLblsOverMax val="0"/>
  </c:chart>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44"/>
    </mc:Choice>
    <mc:Fallback>
      <c:style val="44"/>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Φύλλο1!$B$1</c:f>
              <c:strCache>
                <c:ptCount val="1"/>
                <c:pt idx="0">
                  <c:v>Σειρά 1</c:v>
                </c:pt>
              </c:strCache>
            </c:strRef>
          </c:tx>
          <c:invertIfNegative val="0"/>
          <c:dLbls>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Φύλλο1!$A$2:$A$7</c:f>
              <c:strCache>
                <c:ptCount val="6"/>
                <c:pt idx="0">
                  <c:v>ΠΑΤΕΡΑΣ</c:v>
                </c:pt>
                <c:pt idx="1">
                  <c:v>ΜΗΤΕΡΑ</c:v>
                </c:pt>
                <c:pt idx="2">
                  <c:v>ΑΔΕΡΦΙΑ</c:v>
                </c:pt>
                <c:pt idx="3">
                  <c:v>ΠΑΠΠΟΥΣ</c:v>
                </c:pt>
                <c:pt idx="4">
                  <c:v>ΘΕΙΟΙ</c:v>
                </c:pt>
                <c:pt idx="5">
                  <c:v>ΞΑΔΕΡΦΙΑ</c:v>
                </c:pt>
              </c:strCache>
            </c:strRef>
          </c:cat>
          <c:val>
            <c:numRef>
              <c:f>Φύλλο1!$B$2:$B$7</c:f>
              <c:numCache>
                <c:formatCode>General</c:formatCode>
                <c:ptCount val="6"/>
                <c:pt idx="0">
                  <c:v>26</c:v>
                </c:pt>
                <c:pt idx="1">
                  <c:v>2</c:v>
                </c:pt>
                <c:pt idx="2">
                  <c:v>8</c:v>
                </c:pt>
                <c:pt idx="3">
                  <c:v>8</c:v>
                </c:pt>
                <c:pt idx="4">
                  <c:v>18</c:v>
                </c:pt>
                <c:pt idx="5">
                  <c:v>8</c:v>
                </c:pt>
              </c:numCache>
            </c:numRef>
          </c:val>
          <c:extLst xmlns:c16r2="http://schemas.microsoft.com/office/drawing/2015/06/chart">
            <c:ext xmlns:c16="http://schemas.microsoft.com/office/drawing/2014/chart" uri="{C3380CC4-5D6E-409C-BE32-E72D297353CC}">
              <c16:uniqueId val="{00000000-C821-4CBB-A862-19822EDA1EC5}"/>
            </c:ext>
          </c:extLst>
        </c:ser>
        <c:ser>
          <c:idx val="1"/>
          <c:order val="1"/>
          <c:tx>
            <c:strRef>
              <c:f>Φύλλο1!$C$1</c:f>
              <c:strCache>
                <c:ptCount val="1"/>
                <c:pt idx="0">
                  <c:v>Στήλη1</c:v>
                </c:pt>
              </c:strCache>
            </c:strRef>
          </c:tx>
          <c:invertIfNegative val="0"/>
          <c:dLbls>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Φύλλο1!$A$2:$A$7</c:f>
              <c:strCache>
                <c:ptCount val="6"/>
                <c:pt idx="0">
                  <c:v>ΠΑΤΕΡΑΣ</c:v>
                </c:pt>
                <c:pt idx="1">
                  <c:v>ΜΗΤΕΡΑ</c:v>
                </c:pt>
                <c:pt idx="2">
                  <c:v>ΑΔΕΡΦΙΑ</c:v>
                </c:pt>
                <c:pt idx="3">
                  <c:v>ΠΑΠΠΟΥΣ</c:v>
                </c:pt>
                <c:pt idx="4">
                  <c:v>ΘΕΙΟΙ</c:v>
                </c:pt>
                <c:pt idx="5">
                  <c:v>ΞΑΔΕΡΦΙΑ</c:v>
                </c:pt>
              </c:strCache>
            </c:strRef>
          </c:cat>
          <c:val>
            <c:numRef>
              <c:f>Φύλλο1!$C$2:$C$7</c:f>
              <c:numCache>
                <c:formatCode>General</c:formatCode>
                <c:ptCount val="6"/>
              </c:numCache>
            </c:numRef>
          </c:val>
          <c:extLst xmlns:c16r2="http://schemas.microsoft.com/office/drawing/2015/06/chart">
            <c:ext xmlns:c16="http://schemas.microsoft.com/office/drawing/2014/chart" uri="{C3380CC4-5D6E-409C-BE32-E72D297353CC}">
              <c16:uniqueId val="{00000001-C821-4CBB-A862-19822EDA1EC5}"/>
            </c:ext>
          </c:extLst>
        </c:ser>
        <c:ser>
          <c:idx val="2"/>
          <c:order val="2"/>
          <c:tx>
            <c:strRef>
              <c:f>Φύλλο1!$D$1</c:f>
              <c:strCache>
                <c:ptCount val="1"/>
                <c:pt idx="0">
                  <c:v>Στήλη2</c:v>
                </c:pt>
              </c:strCache>
            </c:strRef>
          </c:tx>
          <c:invertIfNegative val="0"/>
          <c:dLbls>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Φύλλο1!$A$2:$A$7</c:f>
              <c:strCache>
                <c:ptCount val="6"/>
                <c:pt idx="0">
                  <c:v>ΠΑΤΕΡΑΣ</c:v>
                </c:pt>
                <c:pt idx="1">
                  <c:v>ΜΗΤΕΡΑ</c:v>
                </c:pt>
                <c:pt idx="2">
                  <c:v>ΑΔΕΡΦΙΑ</c:v>
                </c:pt>
                <c:pt idx="3">
                  <c:v>ΠΑΠΠΟΥΣ</c:v>
                </c:pt>
                <c:pt idx="4">
                  <c:v>ΘΕΙΟΙ</c:v>
                </c:pt>
                <c:pt idx="5">
                  <c:v>ΞΑΔΕΡΦΙΑ</c:v>
                </c:pt>
              </c:strCache>
            </c:strRef>
          </c:cat>
          <c:val>
            <c:numRef>
              <c:f>Φύλλο1!$D$2:$D$7</c:f>
              <c:numCache>
                <c:formatCode>General</c:formatCode>
                <c:ptCount val="6"/>
              </c:numCache>
            </c:numRef>
          </c:val>
          <c:extLst xmlns:c16r2="http://schemas.microsoft.com/office/drawing/2015/06/chart">
            <c:ext xmlns:c16="http://schemas.microsoft.com/office/drawing/2014/chart" uri="{C3380CC4-5D6E-409C-BE32-E72D297353CC}">
              <c16:uniqueId val="{00000002-C821-4CBB-A862-19822EDA1EC5}"/>
            </c:ext>
          </c:extLst>
        </c:ser>
        <c:dLbls>
          <c:dLblPos val="outEnd"/>
          <c:showLegendKey val="0"/>
          <c:showVal val="1"/>
          <c:showCatName val="0"/>
          <c:showSerName val="0"/>
          <c:showPercent val="0"/>
          <c:showBubbleSize val="0"/>
        </c:dLbls>
        <c:gapWidth val="150"/>
        <c:axId val="395312512"/>
        <c:axId val="413435776"/>
      </c:barChart>
      <c:catAx>
        <c:axId val="395312512"/>
        <c:scaling>
          <c:orientation val="minMax"/>
        </c:scaling>
        <c:delete val="0"/>
        <c:axPos val="b"/>
        <c:numFmt formatCode="General" sourceLinked="0"/>
        <c:majorTickMark val="out"/>
        <c:minorTickMark val="none"/>
        <c:tickLblPos val="nextTo"/>
        <c:crossAx val="413435776"/>
        <c:crosses val="autoZero"/>
        <c:auto val="1"/>
        <c:lblAlgn val="ctr"/>
        <c:lblOffset val="100"/>
        <c:noMultiLvlLbl val="0"/>
      </c:catAx>
      <c:valAx>
        <c:axId val="413435776"/>
        <c:scaling>
          <c:orientation val="minMax"/>
        </c:scaling>
        <c:delete val="0"/>
        <c:axPos val="l"/>
        <c:numFmt formatCode="General" sourceLinked="1"/>
        <c:majorTickMark val="out"/>
        <c:minorTickMark val="none"/>
        <c:tickLblPos val="nextTo"/>
        <c:crossAx val="395312512"/>
        <c:crosses val="autoZero"/>
        <c:crossBetween val="between"/>
      </c:valAx>
      <c:spPr>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w="9525" cap="flat" cmpd="sng" algn="ctr">
          <a:solidFill>
            <a:schemeClr val="accent6">
              <a:shade val="95000"/>
              <a:satMod val="105000"/>
            </a:schemeClr>
          </a:solidFill>
          <a:prstDash val="solid"/>
        </a:ln>
        <a:effectLst>
          <a:outerShdw blurRad="40000" dist="23000" dir="5400000" rotWithShape="0">
            <a:srgbClr val="000000">
              <a:alpha val="35000"/>
            </a:srgbClr>
          </a:outerShdw>
        </a:effectLst>
        <a:scene3d>
          <a:camera prst="orthographicFront"/>
          <a:lightRig rig="threePt" dir="t"/>
        </a:scene3d>
        <a:sp3d>
          <a:bevelT w="82550"/>
          <a:bevelB w="50800"/>
        </a:sp3d>
      </c:spPr>
    </c:plotArea>
    <c:plotVisOnly val="1"/>
    <c:dispBlanksAs val="gap"/>
    <c:showDLblsOverMax val="0"/>
  </c:chart>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D2DE5E-6956-4367-A27C-33204BA8632A}" type="datetimeFigureOut">
              <a:rPr lang="el-GR" smtClean="0"/>
              <a:t>27/1/2019</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9D53EB-C289-4047-9879-D20A7430B5A4}" type="slidenum">
              <a:rPr lang="el-GR" smtClean="0"/>
              <a:t>‹#›</a:t>
            </a:fld>
            <a:endParaRPr lang="el-GR"/>
          </a:p>
        </p:txBody>
      </p:sp>
    </p:spTree>
    <p:extLst>
      <p:ext uri="{BB962C8B-B14F-4D97-AF65-F5344CB8AC3E}">
        <p14:creationId xmlns:p14="http://schemas.microsoft.com/office/powerpoint/2010/main" val="11820813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D353721-5660-465E-90BE-401996A3DDC3}" type="slidenum">
              <a:rPr lang="el-GR" altLang="el-GR" smtClean="0"/>
              <a:pPr/>
              <a:t>18</a:t>
            </a:fld>
            <a:endParaRPr lang="el-GR" altLang="el-G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Τίτλος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Στυλ κύριου τίτλου</a:t>
            </a:r>
            <a:endParaRPr kumimoji="0" lang="en-US"/>
          </a:p>
        </p:txBody>
      </p:sp>
      <p:sp>
        <p:nvSpPr>
          <p:cNvPr id="28" name="Θέση ημερομηνίας 27"/>
          <p:cNvSpPr>
            <a:spLocks noGrp="1"/>
          </p:cNvSpPr>
          <p:nvPr>
            <p:ph type="dt" sz="half" idx="10"/>
          </p:nvPr>
        </p:nvSpPr>
        <p:spPr/>
        <p:txBody>
          <a:bodyPr/>
          <a:lstStyle/>
          <a:p>
            <a:fld id="{1E7E21F1-062D-41CF-8A4D-09E4CF0908C7}" type="datetimeFigureOut">
              <a:rPr lang="el-GR" smtClean="0"/>
              <a:t>27/1/2019</a:t>
            </a:fld>
            <a:endParaRPr lang="el-GR"/>
          </a:p>
        </p:txBody>
      </p:sp>
      <p:sp>
        <p:nvSpPr>
          <p:cNvPr id="17" name="Θέση υποσέλιδου 16"/>
          <p:cNvSpPr>
            <a:spLocks noGrp="1"/>
          </p:cNvSpPr>
          <p:nvPr>
            <p:ph type="ftr" sz="quarter" idx="11"/>
          </p:nvPr>
        </p:nvSpPr>
        <p:spPr/>
        <p:txBody>
          <a:bodyPr/>
          <a:lstStyle/>
          <a:p>
            <a:endParaRPr lang="el-GR"/>
          </a:p>
        </p:txBody>
      </p:sp>
      <p:sp>
        <p:nvSpPr>
          <p:cNvPr id="29" name="Θέση αριθμού διαφάνειας 28"/>
          <p:cNvSpPr>
            <a:spLocks noGrp="1"/>
          </p:cNvSpPr>
          <p:nvPr>
            <p:ph type="sldNum" sz="quarter" idx="12"/>
          </p:nvPr>
        </p:nvSpPr>
        <p:spPr/>
        <p:txBody>
          <a:bodyPr/>
          <a:lstStyle/>
          <a:p>
            <a:fld id="{7593BCA3-7169-450A-B140-2924251A60ED}" type="slidenum">
              <a:rPr lang="el-GR" smtClean="0"/>
              <a:t>‹#›</a:t>
            </a:fld>
            <a:endParaRPr lang="el-GR"/>
          </a:p>
        </p:txBody>
      </p:sp>
      <p:sp>
        <p:nvSpPr>
          <p:cNvPr id="9" name="Υπότιτλος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1E7E21F1-062D-41CF-8A4D-09E4CF0908C7}" type="datetimeFigureOut">
              <a:rPr lang="el-GR" smtClean="0"/>
              <a:t>27/1/2019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593BCA3-7169-450A-B140-2924251A60ED}"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1E7E21F1-062D-41CF-8A4D-09E4CF0908C7}" type="datetimeFigureOut">
              <a:rPr lang="el-GR" smtClean="0"/>
              <a:t>27/1/2019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593BCA3-7169-450A-B140-2924251A60ED}"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1E7E21F1-062D-41CF-8A4D-09E4CF0908C7}" type="datetimeFigureOut">
              <a:rPr lang="el-GR" smtClean="0"/>
              <a:t>27/1/2019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593BCA3-7169-450A-B140-2924251A60ED}"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p>
            <a:fld id="{1E7E21F1-062D-41CF-8A4D-09E4CF0908C7}" type="datetimeFigureOut">
              <a:rPr lang="el-GR" smtClean="0"/>
              <a:t>27/1/2019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a:xfrm>
            <a:off x="7924800" y="6416675"/>
            <a:ext cx="762000" cy="365125"/>
          </a:xfrm>
        </p:spPr>
        <p:txBody>
          <a:bodyPr/>
          <a:lstStyle/>
          <a:p>
            <a:fld id="{7593BCA3-7169-450A-B140-2924251A60ED}"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1E7E21F1-062D-41CF-8A4D-09E4CF0908C7}" type="datetimeFigureOut">
              <a:rPr lang="el-GR" smtClean="0"/>
              <a:t>27/1/2019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593BCA3-7169-450A-B140-2924251A60ED}"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8229600" cy="1143000"/>
          </a:xfrm>
        </p:spPr>
        <p:txBody>
          <a:bodyPr anchor="ctr"/>
          <a:lstStyle>
            <a:lvl1pPr>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p>
            <a:fld id="{1E7E21F1-062D-41CF-8A4D-09E4CF0908C7}" type="datetimeFigureOut">
              <a:rPr lang="el-GR" smtClean="0"/>
              <a:t>27/1/2019</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7593BCA3-7169-450A-B140-2924251A60ED}"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p>
            <a:fld id="{1E7E21F1-062D-41CF-8A4D-09E4CF0908C7}" type="datetimeFigureOut">
              <a:rPr lang="el-GR" smtClean="0"/>
              <a:t>27/1/2019</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7593BCA3-7169-450A-B140-2924251A60ED}"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1E7E21F1-062D-41CF-8A4D-09E4CF0908C7}" type="datetimeFigureOut">
              <a:rPr lang="el-GR" smtClean="0"/>
              <a:t>27/1/2019</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7593BCA3-7169-450A-B140-2924251A60ED}"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1E7E21F1-062D-41CF-8A4D-09E4CF0908C7}" type="datetimeFigureOut">
              <a:rPr lang="el-GR" smtClean="0"/>
              <a:t>27/1/2019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593BCA3-7169-450A-B140-2924251A60ED}"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Θέση κειμένου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Θέση ημερομηνίας 4"/>
          <p:cNvSpPr>
            <a:spLocks noGrp="1"/>
          </p:cNvSpPr>
          <p:nvPr>
            <p:ph type="dt" sz="half" idx="10"/>
          </p:nvPr>
        </p:nvSpPr>
        <p:spPr/>
        <p:txBody>
          <a:bodyPr/>
          <a:lstStyle/>
          <a:p>
            <a:fld id="{1E7E21F1-062D-41CF-8A4D-09E4CF0908C7}" type="datetimeFigureOut">
              <a:rPr lang="el-GR" smtClean="0"/>
              <a:t>27/1/2019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593BCA3-7169-450A-B140-2924251A60ED}"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gs>
            <a:gs pos="86000">
              <a:schemeClr val="bg1">
                <a:lumMod val="65000"/>
                <a:lumOff val="35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2" name="Θέση τίτλου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E7E21F1-062D-41CF-8A4D-09E4CF0908C7}" type="datetimeFigureOut">
              <a:rPr lang="el-GR" smtClean="0"/>
              <a:t>27/1/2019</a:t>
            </a:fld>
            <a:endParaRPr lang="el-GR"/>
          </a:p>
        </p:txBody>
      </p:sp>
      <p:sp>
        <p:nvSpPr>
          <p:cNvPr id="3" name="Θέση υποσέλιδου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Θέση αριθμού διαφάνειας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593BCA3-7169-450A-B140-2924251A60ED}" type="slidenum">
              <a:rPr lang="el-GR" smtClean="0"/>
              <a:t>‹#›</a:t>
            </a:fld>
            <a:endParaRPr lang="el-GR"/>
          </a:p>
        </p:txBody>
      </p:sp>
    </p:spTree>
  </p:cSld>
  <p:clrMap bg1="dk1" tx1="lt1" bg2="dk2" tx2="lt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404664"/>
            <a:ext cx="8229600" cy="1143000"/>
          </a:xfrm>
        </p:spPr>
        <p:txBody>
          <a:bodyPr>
            <a:normAutofit fontScale="90000"/>
          </a:bodyPr>
          <a:lstStyle/>
          <a:p>
            <a:r>
              <a:rPr lang="el-GR" altLang="el-GR" dirty="0" smtClean="0">
                <a:solidFill>
                  <a:schemeClr val="bg2">
                    <a:lumMod val="10000"/>
                  </a:schemeClr>
                </a:solidFill>
              </a:rPr>
              <a:t/>
            </a:r>
            <a:br>
              <a:rPr lang="el-GR" altLang="el-GR" dirty="0" smtClean="0">
                <a:solidFill>
                  <a:schemeClr val="bg2">
                    <a:lumMod val="10000"/>
                  </a:schemeClr>
                </a:solidFill>
              </a:rPr>
            </a:br>
            <a:r>
              <a:rPr lang="el-GR" altLang="el-GR" dirty="0">
                <a:solidFill>
                  <a:schemeClr val="bg2">
                    <a:lumMod val="10000"/>
                  </a:schemeClr>
                </a:solidFill>
              </a:rPr>
              <a:t/>
            </a:r>
            <a:br>
              <a:rPr lang="el-GR" altLang="el-GR" dirty="0">
                <a:solidFill>
                  <a:schemeClr val="bg2">
                    <a:lumMod val="10000"/>
                  </a:schemeClr>
                </a:solidFill>
              </a:rPr>
            </a:br>
            <a:r>
              <a:rPr lang="el-GR" altLang="el-GR" dirty="0" smtClean="0">
                <a:solidFill>
                  <a:schemeClr val="bg2">
                    <a:lumMod val="10000"/>
                  </a:schemeClr>
                </a:solidFill>
              </a:rPr>
              <a:t/>
            </a:r>
            <a:br>
              <a:rPr lang="el-GR" altLang="el-GR" dirty="0" smtClean="0">
                <a:solidFill>
                  <a:schemeClr val="bg2">
                    <a:lumMod val="10000"/>
                  </a:schemeClr>
                </a:solidFill>
              </a:rPr>
            </a:br>
            <a:r>
              <a:rPr lang="el-GR" altLang="el-GR" dirty="0">
                <a:solidFill>
                  <a:schemeClr val="bg2">
                    <a:lumMod val="10000"/>
                  </a:schemeClr>
                </a:solidFill>
              </a:rPr>
              <a:t/>
            </a:r>
            <a:br>
              <a:rPr lang="el-GR" altLang="el-GR" dirty="0">
                <a:solidFill>
                  <a:schemeClr val="bg2">
                    <a:lumMod val="10000"/>
                  </a:schemeClr>
                </a:solidFill>
              </a:rPr>
            </a:br>
            <a:r>
              <a:rPr lang="el-GR" altLang="el-GR" dirty="0" smtClean="0">
                <a:solidFill>
                  <a:schemeClr val="bg2">
                    <a:lumMod val="10000"/>
                  </a:schemeClr>
                </a:solidFill>
              </a:rPr>
              <a:t/>
            </a:r>
            <a:br>
              <a:rPr lang="el-GR" altLang="el-GR" dirty="0" smtClean="0">
                <a:solidFill>
                  <a:schemeClr val="bg2">
                    <a:lumMod val="10000"/>
                  </a:schemeClr>
                </a:solidFill>
              </a:rPr>
            </a:br>
            <a:r>
              <a:rPr lang="el-GR" altLang="el-GR" dirty="0">
                <a:solidFill>
                  <a:schemeClr val="bg2">
                    <a:lumMod val="10000"/>
                  </a:schemeClr>
                </a:solidFill>
              </a:rPr>
              <a:t/>
            </a:r>
            <a:br>
              <a:rPr lang="el-GR" altLang="el-GR" dirty="0">
                <a:solidFill>
                  <a:schemeClr val="bg2">
                    <a:lumMod val="10000"/>
                  </a:schemeClr>
                </a:solidFill>
              </a:rPr>
            </a:br>
            <a:r>
              <a:rPr lang="el-GR" altLang="el-GR" dirty="0" smtClean="0">
                <a:solidFill>
                  <a:schemeClr val="bg2">
                    <a:lumMod val="10000"/>
                  </a:schemeClr>
                </a:solidFill>
              </a:rPr>
              <a:t/>
            </a:r>
            <a:br>
              <a:rPr lang="el-GR" altLang="el-GR" dirty="0" smtClean="0">
                <a:solidFill>
                  <a:schemeClr val="bg2">
                    <a:lumMod val="10000"/>
                  </a:schemeClr>
                </a:solidFill>
              </a:rPr>
            </a:br>
            <a:r>
              <a:rPr lang="el-GR" altLang="el-GR" dirty="0">
                <a:solidFill>
                  <a:schemeClr val="bg2">
                    <a:lumMod val="10000"/>
                  </a:schemeClr>
                </a:solidFill>
              </a:rPr>
              <a:t/>
            </a:r>
            <a:br>
              <a:rPr lang="el-GR" altLang="el-GR" dirty="0">
                <a:solidFill>
                  <a:schemeClr val="bg2">
                    <a:lumMod val="10000"/>
                  </a:schemeClr>
                </a:solidFill>
              </a:rPr>
            </a:br>
            <a:r>
              <a:rPr lang="el-GR" altLang="el-GR" dirty="0" smtClean="0">
                <a:solidFill>
                  <a:schemeClr val="bg2">
                    <a:lumMod val="10000"/>
                  </a:schemeClr>
                </a:solidFill>
              </a:rPr>
              <a:t/>
            </a:r>
            <a:br>
              <a:rPr lang="el-GR" altLang="el-GR" dirty="0" smtClean="0">
                <a:solidFill>
                  <a:schemeClr val="bg2">
                    <a:lumMod val="10000"/>
                  </a:schemeClr>
                </a:solidFill>
              </a:rPr>
            </a:br>
            <a:r>
              <a:rPr lang="el-GR" altLang="el-GR" dirty="0" smtClean="0">
                <a:solidFill>
                  <a:schemeClr val="bg2">
                    <a:lumMod val="10000"/>
                  </a:schemeClr>
                </a:solidFill>
              </a:rPr>
              <a:t/>
            </a:r>
            <a:br>
              <a:rPr lang="el-GR" altLang="el-GR" dirty="0" smtClean="0">
                <a:solidFill>
                  <a:schemeClr val="bg2">
                    <a:lumMod val="10000"/>
                  </a:schemeClr>
                </a:solidFill>
              </a:rPr>
            </a:br>
            <a:r>
              <a:rPr lang="el-GR" altLang="el-GR" dirty="0">
                <a:solidFill>
                  <a:schemeClr val="bg2">
                    <a:lumMod val="10000"/>
                  </a:schemeClr>
                </a:solidFill>
              </a:rPr>
              <a:t/>
            </a:r>
            <a:br>
              <a:rPr lang="el-GR" altLang="el-GR" dirty="0">
                <a:solidFill>
                  <a:schemeClr val="bg2">
                    <a:lumMod val="10000"/>
                  </a:schemeClr>
                </a:solidFill>
              </a:rPr>
            </a:br>
            <a:r>
              <a:rPr lang="el-GR" altLang="el-GR" dirty="0" smtClean="0">
                <a:solidFill>
                  <a:schemeClr val="bg2">
                    <a:lumMod val="10000"/>
                  </a:schemeClr>
                </a:solidFill>
              </a:rPr>
              <a:t/>
            </a:r>
            <a:br>
              <a:rPr lang="el-GR" altLang="el-GR" dirty="0" smtClean="0">
                <a:solidFill>
                  <a:schemeClr val="bg2">
                    <a:lumMod val="10000"/>
                  </a:schemeClr>
                </a:solidFill>
              </a:rPr>
            </a:br>
            <a:r>
              <a:rPr lang="el-GR" altLang="el-GR" dirty="0" smtClean="0">
                <a:solidFill>
                  <a:schemeClr val="bg2">
                    <a:lumMod val="10000"/>
                  </a:schemeClr>
                </a:solidFill>
              </a:rPr>
              <a:t/>
            </a:r>
            <a:br>
              <a:rPr lang="el-GR" altLang="el-GR" dirty="0" smtClean="0">
                <a:solidFill>
                  <a:schemeClr val="bg2">
                    <a:lumMod val="10000"/>
                  </a:schemeClr>
                </a:solidFill>
              </a:rPr>
            </a:br>
            <a:r>
              <a:rPr lang="el-GR" altLang="el-GR" sz="4000" dirty="0">
                <a:solidFill>
                  <a:schemeClr val="accent1"/>
                </a:solidFill>
                <a:effectLst>
                  <a:outerShdw blurRad="38100" dist="38100" dir="2700000" algn="tl">
                    <a:srgbClr val="000000">
                      <a:alpha val="43137"/>
                    </a:srgbClr>
                  </a:outerShdw>
                </a:effectLst>
              </a:rPr>
              <a:t>ΠΡΟΒΛΗΜΑΤΙΚΗ ΕΝΑΣΧΟΛΗΣΗ ΜΕ ΤΑ ΤΥΧΕΡΑ ΠΑΙΧΝΙΔΙΑ</a:t>
            </a:r>
            <a:br>
              <a:rPr lang="el-GR" altLang="el-GR" sz="4000" dirty="0">
                <a:solidFill>
                  <a:schemeClr val="accent1"/>
                </a:solidFill>
                <a:effectLst>
                  <a:outerShdw blurRad="38100" dist="38100" dir="2700000" algn="tl">
                    <a:srgbClr val="000000">
                      <a:alpha val="43137"/>
                    </a:srgbClr>
                  </a:outerShdw>
                </a:effectLst>
              </a:rPr>
            </a:br>
            <a:r>
              <a:rPr lang="el-GR" altLang="el-GR" sz="4000" dirty="0">
                <a:solidFill>
                  <a:schemeClr val="accent1"/>
                </a:solidFill>
                <a:effectLst>
                  <a:outerShdw blurRad="38100" dist="38100" dir="2700000" algn="tl">
                    <a:srgbClr val="000000">
                      <a:alpha val="43137"/>
                    </a:srgbClr>
                  </a:outerShdw>
                </a:effectLst>
              </a:rPr>
              <a:t/>
            </a:r>
            <a:br>
              <a:rPr lang="el-GR" altLang="el-GR" sz="4000" dirty="0">
                <a:solidFill>
                  <a:schemeClr val="accent1"/>
                </a:solidFill>
                <a:effectLst>
                  <a:outerShdw blurRad="38100" dist="38100" dir="2700000" algn="tl">
                    <a:srgbClr val="000000">
                      <a:alpha val="43137"/>
                    </a:srgbClr>
                  </a:outerShdw>
                </a:effectLst>
              </a:rPr>
            </a:br>
            <a:r>
              <a:rPr lang="el-GR" altLang="el-GR" sz="4000" dirty="0">
                <a:solidFill>
                  <a:schemeClr val="accent1"/>
                </a:solidFill>
              </a:rPr>
              <a:t>Εκπαιδευτικό  Αρχή Αντιμετώπισης Εξαρτήσεων Κύπρου</a:t>
            </a:r>
            <a:br>
              <a:rPr lang="el-GR" altLang="el-GR" sz="4000" dirty="0">
                <a:solidFill>
                  <a:schemeClr val="accent1"/>
                </a:solidFill>
              </a:rPr>
            </a:br>
            <a:r>
              <a:rPr lang="el-GR" altLang="el-GR" sz="2200" dirty="0">
                <a:solidFill>
                  <a:schemeClr val="accent1"/>
                </a:solidFill>
              </a:rPr>
              <a:t>31/1-1/2/2019</a:t>
            </a:r>
            <a:r>
              <a:rPr lang="el-GR" altLang="el-GR" sz="4000" dirty="0">
                <a:solidFill>
                  <a:schemeClr val="accent1"/>
                </a:solidFill>
              </a:rPr>
              <a:t/>
            </a:r>
            <a:br>
              <a:rPr lang="el-GR" altLang="el-GR" sz="4000" dirty="0">
                <a:solidFill>
                  <a:schemeClr val="accent1"/>
                </a:solidFill>
              </a:rPr>
            </a:br>
            <a:r>
              <a:rPr lang="el-GR" altLang="el-GR" sz="4000" dirty="0" smtClean="0">
                <a:solidFill>
                  <a:schemeClr val="accent1"/>
                </a:solidFill>
              </a:rPr>
              <a:t/>
            </a:r>
            <a:br>
              <a:rPr lang="el-GR" altLang="el-GR" sz="4000" dirty="0" smtClean="0">
                <a:solidFill>
                  <a:schemeClr val="accent1"/>
                </a:solidFill>
              </a:rPr>
            </a:br>
            <a:r>
              <a:rPr lang="el-GR" altLang="el-GR" sz="4000" dirty="0" smtClean="0">
                <a:solidFill>
                  <a:schemeClr val="accent1"/>
                </a:solidFill>
              </a:rPr>
              <a:t>Ελένη </a:t>
            </a:r>
            <a:r>
              <a:rPr lang="el-GR" altLang="el-GR" sz="4000" dirty="0" err="1">
                <a:solidFill>
                  <a:schemeClr val="accent1"/>
                </a:solidFill>
              </a:rPr>
              <a:t>Βοτίκα</a:t>
            </a:r>
            <a:r>
              <a:rPr lang="el-GR" altLang="el-GR" sz="4000" dirty="0">
                <a:solidFill>
                  <a:schemeClr val="accent1"/>
                </a:solidFill>
              </a:rPr>
              <a:t/>
            </a:r>
            <a:br>
              <a:rPr lang="el-GR" altLang="el-GR" sz="4000" dirty="0">
                <a:solidFill>
                  <a:schemeClr val="accent1"/>
                </a:solidFill>
              </a:rPr>
            </a:br>
            <a:r>
              <a:rPr lang="el-GR" altLang="el-GR" sz="2700" dirty="0">
                <a:solidFill>
                  <a:schemeClr val="accent1"/>
                </a:solidFill>
              </a:rPr>
              <a:t>Ψυχολόγος, Οικογενειακή θεραπεύτρια, </a:t>
            </a:r>
            <a:br>
              <a:rPr lang="el-GR" altLang="el-GR" sz="2700" dirty="0">
                <a:solidFill>
                  <a:schemeClr val="accent1"/>
                </a:solidFill>
              </a:rPr>
            </a:br>
            <a:r>
              <a:rPr lang="el-GR" altLang="el-GR" sz="2700" dirty="0">
                <a:solidFill>
                  <a:schemeClr val="accent1"/>
                </a:solidFill>
              </a:rPr>
              <a:t>Σύμβουλος </a:t>
            </a:r>
            <a:r>
              <a:rPr lang="el-GR" altLang="el-GR" sz="2700" dirty="0" smtClean="0">
                <a:solidFill>
                  <a:schemeClr val="accent1"/>
                </a:solidFill>
              </a:rPr>
              <a:t>Εξαρτήσεων</a:t>
            </a:r>
            <a:br>
              <a:rPr lang="el-GR" altLang="el-GR" sz="2700" dirty="0" smtClean="0">
                <a:solidFill>
                  <a:schemeClr val="accent1"/>
                </a:solidFill>
              </a:rPr>
            </a:br>
            <a:r>
              <a:rPr lang="el-GR" altLang="el-GR" sz="2700" dirty="0" smtClean="0">
                <a:solidFill>
                  <a:schemeClr val="accent1"/>
                </a:solidFill>
              </a:rPr>
              <a:t>Υπεύθυνη ΚΕΘΕΑ ΑΛΦΑ</a:t>
            </a:r>
            <a:r>
              <a:rPr lang="el-GR" altLang="el-GR" sz="4000" dirty="0">
                <a:solidFill>
                  <a:schemeClr val="accent1"/>
                </a:solidFill>
              </a:rPr>
              <a:t/>
            </a:r>
            <a:br>
              <a:rPr lang="el-GR" altLang="el-GR" sz="4000" dirty="0">
                <a:solidFill>
                  <a:schemeClr val="accent1"/>
                </a:solidFill>
              </a:rPr>
            </a:br>
            <a:r>
              <a:rPr lang="el-GR" altLang="el-GR" dirty="0">
                <a:solidFill>
                  <a:schemeClr val="bg2">
                    <a:lumMod val="10000"/>
                  </a:schemeClr>
                </a:solidFill>
              </a:rPr>
              <a:t/>
            </a:r>
            <a:br>
              <a:rPr lang="el-GR" altLang="el-GR" dirty="0">
                <a:solidFill>
                  <a:schemeClr val="bg2">
                    <a:lumMod val="10000"/>
                  </a:schemeClr>
                </a:solidFill>
              </a:rPr>
            </a:br>
            <a:r>
              <a:rPr lang="el-GR" altLang="el-GR" sz="3100" dirty="0" smtClean="0">
                <a:solidFill>
                  <a:schemeClr val="accent1"/>
                </a:solidFill>
              </a:rPr>
              <a:t/>
            </a:r>
            <a:br>
              <a:rPr lang="el-GR" altLang="el-GR" sz="3100" dirty="0" smtClean="0">
                <a:solidFill>
                  <a:schemeClr val="accent1"/>
                </a:solidFill>
              </a:rPr>
            </a:br>
            <a:r>
              <a:rPr lang="el-GR" altLang="el-GR" sz="3100" dirty="0" smtClean="0">
                <a:solidFill>
                  <a:schemeClr val="accent1"/>
                </a:solidFill>
              </a:rPr>
              <a:t/>
            </a:r>
            <a:br>
              <a:rPr lang="el-GR" altLang="el-GR" sz="3100" dirty="0" smtClean="0">
                <a:solidFill>
                  <a:schemeClr val="accent1"/>
                </a:solidFill>
              </a:rPr>
            </a:br>
            <a:r>
              <a:rPr lang="el-GR" altLang="el-GR" sz="3100" dirty="0" smtClean="0">
                <a:solidFill>
                  <a:schemeClr val="tx1"/>
                </a:solidFill>
              </a:rPr>
              <a:t/>
            </a:r>
            <a:br>
              <a:rPr lang="el-GR" altLang="el-GR" sz="3100" dirty="0" smtClean="0">
                <a:solidFill>
                  <a:schemeClr val="tx1"/>
                </a:solidFill>
              </a:rPr>
            </a:br>
            <a:r>
              <a:rPr lang="el-GR" altLang="el-GR" dirty="0">
                <a:solidFill>
                  <a:schemeClr val="bg2">
                    <a:lumMod val="10000"/>
                  </a:schemeClr>
                </a:solidFill>
              </a:rPr>
              <a:t/>
            </a:r>
            <a:br>
              <a:rPr lang="el-GR" altLang="el-GR" dirty="0">
                <a:solidFill>
                  <a:schemeClr val="bg2">
                    <a:lumMod val="10000"/>
                  </a:schemeClr>
                </a:solidFill>
              </a:rPr>
            </a:br>
            <a:r>
              <a:rPr lang="el-GR" altLang="el-GR" dirty="0" smtClean="0">
                <a:solidFill>
                  <a:schemeClr val="bg2">
                    <a:lumMod val="10000"/>
                  </a:schemeClr>
                </a:solidFill>
              </a:rPr>
              <a:t/>
            </a:r>
            <a:br>
              <a:rPr lang="el-GR" altLang="el-GR" dirty="0" smtClean="0">
                <a:solidFill>
                  <a:schemeClr val="bg2">
                    <a:lumMod val="10000"/>
                  </a:schemeClr>
                </a:solidFill>
              </a:rPr>
            </a:br>
            <a:endParaRPr lang="el-GR" dirty="0"/>
          </a:p>
        </p:txBody>
      </p:sp>
    </p:spTree>
    <p:extLst>
      <p:ext uri="{BB962C8B-B14F-4D97-AF65-F5344CB8AC3E}">
        <p14:creationId xmlns:p14="http://schemas.microsoft.com/office/powerpoint/2010/main" val="10621071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sz="4000" b="1" dirty="0" smtClean="0"/>
              <a:t>Βασικές κατηγορίες τυχερών παιχνιδιών</a:t>
            </a:r>
            <a:endParaRPr lang="el-GR" sz="4000" b="1" dirty="0"/>
          </a:p>
        </p:txBody>
      </p:sp>
      <p:sp>
        <p:nvSpPr>
          <p:cNvPr id="3" name="Θέση περιεχομένου 2"/>
          <p:cNvSpPr>
            <a:spLocks noGrp="1"/>
          </p:cNvSpPr>
          <p:nvPr>
            <p:ph idx="1"/>
          </p:nvPr>
        </p:nvSpPr>
        <p:spPr>
          <a:xfrm>
            <a:off x="457200" y="1556792"/>
            <a:ext cx="8579296" cy="4525963"/>
          </a:xfrm>
        </p:spPr>
        <p:txBody>
          <a:bodyPr>
            <a:normAutofit/>
          </a:bodyPr>
          <a:lstStyle/>
          <a:p>
            <a:pPr marL="137160" indent="0">
              <a:buNone/>
            </a:pPr>
            <a:r>
              <a:rPr lang="el-GR" sz="3100" b="1" i="1" dirty="0" smtClean="0"/>
              <a:t>                    </a:t>
            </a:r>
          </a:p>
          <a:p>
            <a:pPr marL="137160" indent="0">
              <a:buNone/>
            </a:pPr>
            <a:r>
              <a:rPr lang="el-GR" sz="3100" b="1" i="1" dirty="0" smtClean="0"/>
              <a:t>                </a:t>
            </a:r>
            <a:r>
              <a:rPr lang="el-GR" sz="3100" b="1" i="1" dirty="0" smtClean="0">
                <a:latin typeface="+mj-lt"/>
              </a:rPr>
              <a:t>ΕΠ</a:t>
            </a:r>
            <a:r>
              <a:rPr lang="en-US" sz="3100" b="1" i="1" dirty="0" smtClean="0">
                <a:latin typeface="+mj-lt"/>
              </a:rPr>
              <a:t>I</a:t>
            </a:r>
            <a:r>
              <a:rPr lang="el-GR" sz="3100" b="1" i="1" dirty="0" smtClean="0">
                <a:latin typeface="+mj-lt"/>
              </a:rPr>
              <a:t>ΓΕΙΟΣ &amp; </a:t>
            </a:r>
            <a:r>
              <a:rPr lang="el-GR" sz="3100" b="1" i="1" dirty="0">
                <a:latin typeface="+mj-lt"/>
              </a:rPr>
              <a:t>ΟΝ </a:t>
            </a:r>
            <a:r>
              <a:rPr lang="en-US" sz="3100" b="1" i="1" dirty="0" smtClean="0">
                <a:latin typeface="+mj-lt"/>
              </a:rPr>
              <a:t>LINE</a:t>
            </a:r>
            <a:endParaRPr lang="el-GR" sz="3100" b="1" i="1" dirty="0" smtClean="0">
              <a:latin typeface="+mj-lt"/>
            </a:endParaRPr>
          </a:p>
          <a:p>
            <a:pPr marL="137160" indent="0">
              <a:buNone/>
            </a:pPr>
            <a:endParaRPr lang="en-US" sz="2600" b="1" dirty="0" smtClean="0"/>
          </a:p>
          <a:p>
            <a:pPr algn="just"/>
            <a:r>
              <a:rPr lang="el-GR" sz="2000" b="1" dirty="0" smtClean="0">
                <a:latin typeface="+mj-lt"/>
              </a:rPr>
              <a:t>Παιχνίδια τύχης </a:t>
            </a:r>
            <a:r>
              <a:rPr lang="el-GR" sz="2000" dirty="0" smtClean="0">
                <a:latin typeface="+mj-lt"/>
              </a:rPr>
              <a:t>(λοταρίες, ρουλέτα, ηλεκτρονικά μηχανήματα, </a:t>
            </a:r>
            <a:r>
              <a:rPr lang="el-GR" sz="2000" dirty="0" err="1" smtClean="0">
                <a:latin typeface="+mj-lt"/>
              </a:rPr>
              <a:t>φρουτάκια</a:t>
            </a:r>
            <a:r>
              <a:rPr lang="el-GR" sz="2000" dirty="0" smtClean="0">
                <a:latin typeface="+mj-lt"/>
              </a:rPr>
              <a:t>, </a:t>
            </a:r>
            <a:r>
              <a:rPr lang="el-GR" sz="2000" dirty="0" err="1" smtClean="0">
                <a:latin typeface="+mj-lt"/>
              </a:rPr>
              <a:t>κίνο</a:t>
            </a:r>
            <a:r>
              <a:rPr lang="el-GR" sz="2000" dirty="0" smtClean="0">
                <a:latin typeface="+mj-lt"/>
              </a:rPr>
              <a:t>, ζάρια κ.α.)</a:t>
            </a:r>
            <a:endParaRPr lang="en-US" sz="2000" dirty="0" smtClean="0">
              <a:latin typeface="+mj-lt"/>
            </a:endParaRPr>
          </a:p>
          <a:p>
            <a:pPr marL="137160" indent="0" algn="just">
              <a:buNone/>
            </a:pPr>
            <a:r>
              <a:rPr lang="el-GR" sz="2000" i="1" dirty="0" smtClean="0">
                <a:latin typeface="+mj-lt"/>
              </a:rPr>
              <a:t>Ο παίκτης δεν ασκεί κανενός είδους έλεγχο στις  πιθανότητες κέρδους.</a:t>
            </a:r>
            <a:endParaRPr lang="en-US" sz="2000" i="1" dirty="0" smtClean="0">
              <a:latin typeface="+mj-lt"/>
            </a:endParaRPr>
          </a:p>
          <a:p>
            <a:pPr marL="0" indent="0">
              <a:buNone/>
            </a:pPr>
            <a:endParaRPr lang="el-GR" sz="2000" i="1" dirty="0" smtClean="0">
              <a:latin typeface="+mj-lt"/>
            </a:endParaRPr>
          </a:p>
          <a:p>
            <a:r>
              <a:rPr lang="el-GR" sz="2000" b="1" dirty="0" smtClean="0">
                <a:latin typeface="+mj-lt"/>
              </a:rPr>
              <a:t>Παιχνίδια δραστηριοτήτων </a:t>
            </a:r>
            <a:r>
              <a:rPr lang="el-GR" sz="2000" dirty="0" smtClean="0">
                <a:latin typeface="+mj-lt"/>
              </a:rPr>
              <a:t>(αθλητικά στοιχήματα, χρηματιστήριο, ιπποδρομίες, πόκερ, </a:t>
            </a:r>
            <a:r>
              <a:rPr lang="el-GR" sz="2000" dirty="0" err="1" smtClean="0">
                <a:latin typeface="+mj-lt"/>
              </a:rPr>
              <a:t>blackjack</a:t>
            </a:r>
            <a:r>
              <a:rPr lang="el-GR" sz="2000" dirty="0" smtClean="0">
                <a:latin typeface="+mj-lt"/>
              </a:rPr>
              <a:t> κ.α.). </a:t>
            </a:r>
          </a:p>
          <a:p>
            <a:pPr marL="0" indent="0">
              <a:buNone/>
            </a:pPr>
            <a:r>
              <a:rPr lang="el-GR" sz="2000" i="1" dirty="0" smtClean="0">
                <a:latin typeface="+mj-lt"/>
              </a:rPr>
              <a:t> Ο παίκτης παρά τις δεξιότητές του (</a:t>
            </a:r>
            <a:r>
              <a:rPr lang="el-GR" sz="2000" i="1" dirty="0" err="1" smtClean="0">
                <a:latin typeface="+mj-lt"/>
              </a:rPr>
              <a:t>skills</a:t>
            </a:r>
            <a:r>
              <a:rPr lang="el-GR" sz="2000" i="1" dirty="0" smtClean="0">
                <a:latin typeface="+mj-lt"/>
              </a:rPr>
              <a:t>) έχει υψηλό ρίσκο για το κέρδος.</a:t>
            </a:r>
          </a:p>
          <a:p>
            <a:endParaRPr lang="el-GR" sz="2600" b="1" dirty="0" smtClean="0"/>
          </a:p>
        </p:txBody>
      </p:sp>
    </p:spTree>
    <p:extLst>
      <p:ext uri="{BB962C8B-B14F-4D97-AF65-F5344CB8AC3E}">
        <p14:creationId xmlns:p14="http://schemas.microsoft.com/office/powerpoint/2010/main" val="14050741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41564"/>
            <a:ext cx="8229600" cy="1376074"/>
          </a:xfrm>
        </p:spPr>
        <p:txBody>
          <a:bodyPr>
            <a:normAutofit fontScale="90000"/>
          </a:bodyPr>
          <a:lstStyle/>
          <a:p>
            <a:r>
              <a:rPr lang="el-GR" sz="3100" dirty="0" smtClean="0"/>
              <a:t/>
            </a:r>
            <a:br>
              <a:rPr lang="el-GR" sz="3100" dirty="0" smtClean="0"/>
            </a:br>
            <a:r>
              <a:rPr lang="el-GR" sz="3100" dirty="0"/>
              <a:t/>
            </a:r>
            <a:br>
              <a:rPr lang="el-GR" sz="3100" dirty="0"/>
            </a:br>
            <a:r>
              <a:rPr lang="el-GR" sz="3100" dirty="0" smtClean="0"/>
              <a:t>διαδικτυακός </a:t>
            </a:r>
            <a:r>
              <a:rPr lang="el-GR" sz="3100" dirty="0"/>
              <a:t>τζόγος </a:t>
            </a:r>
            <a:r>
              <a:rPr lang="en-US" sz="3100" dirty="0" smtClean="0"/>
              <a:t>: </a:t>
            </a:r>
            <a:r>
              <a:rPr lang="el-GR" sz="3100" dirty="0" smtClean="0"/>
              <a:t> </a:t>
            </a:r>
            <a:r>
              <a:rPr lang="el-GR" sz="3100" dirty="0"/>
              <a:t>παγκοσμιότητα, υψηλή προσβασιμότητα </a:t>
            </a:r>
            <a:r>
              <a:rPr lang="en-US" sz="3100" dirty="0" smtClean="0"/>
              <a:t>, </a:t>
            </a:r>
            <a:r>
              <a:rPr lang="el-GR" sz="3100" dirty="0" smtClean="0"/>
              <a:t> διαθεσιμότητα</a:t>
            </a:r>
            <a:r>
              <a:rPr lang="el-GR" sz="4400" dirty="0"/>
              <a:t/>
            </a:r>
            <a:br>
              <a:rPr lang="el-GR" sz="4400" dirty="0"/>
            </a:br>
            <a:endParaRPr lang="el-GR" dirty="0"/>
          </a:p>
        </p:txBody>
      </p:sp>
      <p:sp>
        <p:nvSpPr>
          <p:cNvPr id="3" name="Θέση περιεχομένου 2"/>
          <p:cNvSpPr>
            <a:spLocks noGrp="1"/>
          </p:cNvSpPr>
          <p:nvPr>
            <p:ph idx="1"/>
          </p:nvPr>
        </p:nvSpPr>
        <p:spPr/>
        <p:txBody>
          <a:bodyPr/>
          <a:lstStyle/>
          <a:p>
            <a:pPr marL="137160" indent="0">
              <a:buNone/>
            </a:pPr>
            <a:r>
              <a:rPr lang="en-US" sz="3200" dirty="0" smtClean="0"/>
              <a:t>                      </a:t>
            </a:r>
            <a:r>
              <a:rPr lang="en-US" sz="2000" i="1" dirty="0" smtClean="0">
                <a:latin typeface="Arial" panose="020B0604020202020204" pitchFamily="34" charset="0"/>
                <a:cs typeface="Arial" panose="020B0604020202020204" pitchFamily="34" charset="0"/>
              </a:rPr>
              <a:t>mobile gambling</a:t>
            </a:r>
          </a:p>
          <a:p>
            <a:r>
              <a:rPr lang="en-US" sz="2000" dirty="0">
                <a:latin typeface="Arial" panose="020B0604020202020204" pitchFamily="34" charset="0"/>
                <a:cs typeface="Arial" panose="020B0604020202020204" pitchFamily="34" charset="0"/>
              </a:rPr>
              <a:t> </a:t>
            </a:r>
            <a:r>
              <a:rPr lang="el-GR" sz="2000" dirty="0" smtClean="0">
                <a:latin typeface="Arial" panose="020B0604020202020204" pitchFamily="34" charset="0"/>
                <a:cs typeface="Arial" panose="020B0604020202020204" pitchFamily="34" charset="0"/>
              </a:rPr>
              <a:t>όλο και περισσότεροι χρησιμοποιούν κινητές συσκευές</a:t>
            </a:r>
          </a:p>
          <a:p>
            <a:endParaRPr lang="el-GR" sz="2000" dirty="0" smtClean="0">
              <a:latin typeface="Arial" panose="020B0604020202020204" pitchFamily="34" charset="0"/>
              <a:cs typeface="Arial" panose="020B0604020202020204" pitchFamily="34" charset="0"/>
            </a:endParaRPr>
          </a:p>
          <a:p>
            <a:r>
              <a:rPr lang="el-GR" sz="2000" dirty="0">
                <a:latin typeface="Arial" panose="020B0604020202020204" pitchFamily="34" charset="0"/>
                <a:cs typeface="Arial" panose="020B0604020202020204" pitchFamily="34" charset="0"/>
              </a:rPr>
              <a:t>π</a:t>
            </a:r>
            <a:r>
              <a:rPr lang="el-GR" sz="2000" dirty="0" smtClean="0">
                <a:latin typeface="Arial" panose="020B0604020202020204" pitchFamily="34" charset="0"/>
                <a:cs typeface="Arial" panose="020B0604020202020204" pitchFamily="34" charset="0"/>
              </a:rPr>
              <a:t>ροτιμούνται από παίκτες για ευκολία</a:t>
            </a:r>
          </a:p>
          <a:p>
            <a:endParaRPr lang="el-GR" sz="2000" dirty="0" smtClean="0">
              <a:latin typeface="Arial" panose="020B0604020202020204" pitchFamily="34" charset="0"/>
              <a:cs typeface="Arial" panose="020B0604020202020204" pitchFamily="34" charset="0"/>
            </a:endParaRPr>
          </a:p>
          <a:p>
            <a:r>
              <a:rPr lang="el-GR" sz="2000" dirty="0" smtClean="0">
                <a:latin typeface="Arial" panose="020B0604020202020204" pitchFamily="34" charset="0"/>
                <a:cs typeface="Arial" panose="020B0604020202020204" pitchFamily="34" charset="0"/>
              </a:rPr>
              <a:t>άμεση πρόσβαση σε επιλογές </a:t>
            </a:r>
            <a:r>
              <a:rPr lang="el-GR" sz="2000" dirty="0" err="1" smtClean="0">
                <a:latin typeface="Arial" panose="020B0604020202020204" pitchFamily="34" charset="0"/>
                <a:cs typeface="Arial" panose="020B0604020202020204" pitchFamily="34" charset="0"/>
              </a:rPr>
              <a:t>στοιχηματισμού</a:t>
            </a:r>
            <a:endParaRPr lang="el-GR" sz="2000" dirty="0" smtClean="0">
              <a:latin typeface="Arial" panose="020B0604020202020204" pitchFamily="34" charset="0"/>
              <a:cs typeface="Arial" panose="020B0604020202020204" pitchFamily="34" charset="0"/>
            </a:endParaRPr>
          </a:p>
          <a:p>
            <a:endParaRPr lang="el-GR" sz="2000" dirty="0" smtClean="0">
              <a:latin typeface="Arial" panose="020B0604020202020204" pitchFamily="34" charset="0"/>
              <a:cs typeface="Arial" panose="020B0604020202020204" pitchFamily="34" charset="0"/>
            </a:endParaRPr>
          </a:p>
          <a:p>
            <a:r>
              <a:rPr lang="el-GR" sz="2000" dirty="0" smtClean="0">
                <a:latin typeface="Arial" panose="020B0604020202020204" pitchFamily="34" charset="0"/>
                <a:cs typeface="Arial" panose="020B0604020202020204" pitchFamily="34" charset="0"/>
              </a:rPr>
              <a:t>σύνδεση με τα κοινωνικά δίκτυα, κοινή πλατφόρμα</a:t>
            </a:r>
          </a:p>
          <a:p>
            <a:endParaRPr lang="el-GR" sz="2000" dirty="0" smtClean="0">
              <a:latin typeface="Arial" panose="020B0604020202020204" pitchFamily="34" charset="0"/>
              <a:cs typeface="Arial" panose="020B0604020202020204" pitchFamily="34" charset="0"/>
            </a:endParaRPr>
          </a:p>
          <a:p>
            <a:r>
              <a:rPr lang="el-GR" sz="2000" dirty="0">
                <a:latin typeface="Arial" panose="020B0604020202020204" pitchFamily="34" charset="0"/>
                <a:cs typeface="Arial" panose="020B0604020202020204" pitchFamily="34" charset="0"/>
              </a:rPr>
              <a:t>ο</a:t>
            </a:r>
            <a:r>
              <a:rPr lang="el-GR" sz="2000" dirty="0" smtClean="0">
                <a:latin typeface="Arial" panose="020B0604020202020204" pitchFamily="34" charset="0"/>
                <a:cs typeface="Arial" panose="020B0604020202020204" pitchFamily="34" charset="0"/>
              </a:rPr>
              <a:t>ι πλατφόρμες προσφέρουν </a:t>
            </a:r>
            <a:r>
              <a:rPr lang="en-US" sz="2000" dirty="0" smtClean="0">
                <a:latin typeface="Arial" panose="020B0604020202020204" pitchFamily="34" charset="0"/>
                <a:cs typeface="Arial" panose="020B0604020202020204" pitchFamily="34" charset="0"/>
              </a:rPr>
              <a:t>“</a:t>
            </a:r>
            <a:r>
              <a:rPr lang="el-GR" sz="2000" dirty="0" smtClean="0">
                <a:latin typeface="Arial" panose="020B0604020202020204" pitchFamily="34" charset="0"/>
                <a:cs typeface="Arial" panose="020B0604020202020204" pitchFamily="34" charset="0"/>
              </a:rPr>
              <a:t>νέες</a:t>
            </a:r>
            <a:r>
              <a:rPr lang="en-US" sz="2000" dirty="0" smtClean="0">
                <a:latin typeface="Arial" panose="020B0604020202020204" pitchFamily="34" charset="0"/>
                <a:cs typeface="Arial" panose="020B0604020202020204" pitchFamily="34" charset="0"/>
              </a:rPr>
              <a:t>”</a:t>
            </a:r>
            <a:r>
              <a:rPr lang="el-GR" sz="2000" dirty="0" smtClean="0">
                <a:latin typeface="Arial" panose="020B0604020202020204" pitchFamily="34" charset="0"/>
                <a:cs typeface="Arial" panose="020B0604020202020204" pitchFamily="34" charset="0"/>
              </a:rPr>
              <a:t> εμπειρίες παιχνιδιού</a:t>
            </a:r>
          </a:p>
          <a:p>
            <a:endParaRPr lang="el-GR" dirty="0"/>
          </a:p>
        </p:txBody>
      </p:sp>
    </p:spTree>
    <p:extLst>
      <p:ext uri="{BB962C8B-B14F-4D97-AF65-F5344CB8AC3E}">
        <p14:creationId xmlns:p14="http://schemas.microsoft.com/office/powerpoint/2010/main" val="22152432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κατηγορίες</a:t>
            </a:r>
            <a:endParaRPr lang="el-GR" dirty="0"/>
          </a:p>
        </p:txBody>
      </p:sp>
      <p:sp>
        <p:nvSpPr>
          <p:cNvPr id="3" name="Θέση περιεχομένου 2"/>
          <p:cNvSpPr>
            <a:spLocks noGrp="1"/>
          </p:cNvSpPr>
          <p:nvPr>
            <p:ph idx="1"/>
          </p:nvPr>
        </p:nvSpPr>
        <p:spPr/>
        <p:txBody>
          <a:bodyPr>
            <a:normAutofit fontScale="77500" lnSpcReduction="20000"/>
          </a:bodyPr>
          <a:lstStyle/>
          <a:p>
            <a:pPr algn="just">
              <a:lnSpc>
                <a:spcPct val="120000"/>
              </a:lnSpc>
            </a:pPr>
            <a:r>
              <a:rPr lang="el-GR" sz="2400" i="1" dirty="0" smtClean="0">
                <a:latin typeface="Arial" panose="020B0604020202020204" pitchFamily="34" charset="0"/>
                <a:cs typeface="Arial" panose="020B0604020202020204" pitchFamily="34" charset="0"/>
              </a:rPr>
              <a:t>Περιστασιακή ενασχόληση</a:t>
            </a:r>
            <a:r>
              <a:rPr lang="el-GR" sz="2400" dirty="0" smtClean="0">
                <a:latin typeface="Arial" panose="020B0604020202020204" pitchFamily="34" charset="0"/>
                <a:cs typeface="Arial" panose="020B0604020202020204" pitchFamily="34" charset="0"/>
              </a:rPr>
              <a:t>- </a:t>
            </a:r>
            <a:r>
              <a:rPr lang="el-GR" sz="2400" i="1" dirty="0" smtClean="0">
                <a:latin typeface="Arial" panose="020B0604020202020204" pitchFamily="34" charset="0"/>
                <a:cs typeface="Arial" panose="020B0604020202020204" pitchFamily="34" charset="0"/>
              </a:rPr>
              <a:t>κοινωνικός παίκτης</a:t>
            </a:r>
          </a:p>
          <a:p>
            <a:pPr marL="137160" indent="0" algn="just">
              <a:lnSpc>
                <a:spcPct val="120000"/>
              </a:lnSpc>
              <a:buNone/>
            </a:pPr>
            <a:r>
              <a:rPr lang="el-GR" sz="2400" dirty="0" smtClean="0">
                <a:latin typeface="Arial" panose="020B0604020202020204" pitchFamily="34" charset="0"/>
                <a:cs typeface="Arial" panose="020B0604020202020204" pitchFamily="34" charset="0"/>
              </a:rPr>
              <a:t>δεν ασχολείται συστηματικά με τα τυχερά παιχνίδια – διασκέδαση - σε πλαίσιο εθιμοτυπικών γεγονότων</a:t>
            </a:r>
          </a:p>
          <a:p>
            <a:pPr marL="137160" indent="0" algn="just">
              <a:lnSpc>
                <a:spcPct val="120000"/>
              </a:lnSpc>
              <a:buNone/>
            </a:pPr>
            <a:r>
              <a:rPr lang="el-GR" sz="2400" i="1" dirty="0" smtClean="0">
                <a:latin typeface="Arial" panose="020B0604020202020204" pitchFamily="34" charset="0"/>
                <a:cs typeface="Arial" panose="020B0604020202020204" pitchFamily="34" charset="0"/>
              </a:rPr>
              <a:t>Καθόλου ή χαμηλό ρίσκο</a:t>
            </a:r>
          </a:p>
          <a:p>
            <a:pPr marL="137160" indent="0" algn="just">
              <a:lnSpc>
                <a:spcPct val="120000"/>
              </a:lnSpc>
              <a:buNone/>
            </a:pPr>
            <a:endParaRPr lang="el-GR" sz="2400" i="1" dirty="0" smtClean="0">
              <a:latin typeface="Arial" panose="020B0604020202020204" pitchFamily="34" charset="0"/>
              <a:cs typeface="Arial" panose="020B0604020202020204" pitchFamily="34" charset="0"/>
            </a:endParaRPr>
          </a:p>
          <a:p>
            <a:pPr algn="just">
              <a:lnSpc>
                <a:spcPct val="120000"/>
              </a:lnSpc>
            </a:pPr>
            <a:r>
              <a:rPr lang="el-GR" sz="2400" i="1" dirty="0" smtClean="0">
                <a:latin typeface="Arial" panose="020B0604020202020204" pitchFamily="34" charset="0"/>
                <a:cs typeface="Arial" panose="020B0604020202020204" pitchFamily="34" charset="0"/>
              </a:rPr>
              <a:t>Ελεγχόμενη / προβληματική ενασχόληση</a:t>
            </a:r>
            <a:r>
              <a:rPr lang="el-GR" sz="2400" dirty="0" smtClean="0">
                <a:latin typeface="Arial" panose="020B0604020202020204" pitchFamily="34" charset="0"/>
                <a:cs typeface="Arial" panose="020B0604020202020204" pitchFamily="34" charset="0"/>
              </a:rPr>
              <a:t>- </a:t>
            </a:r>
            <a:r>
              <a:rPr lang="el-GR" sz="2400" i="1" dirty="0" smtClean="0">
                <a:latin typeface="Arial" panose="020B0604020202020204" pitchFamily="34" charset="0"/>
                <a:cs typeface="Arial" panose="020B0604020202020204" pitchFamily="34" charset="0"/>
              </a:rPr>
              <a:t>ευάλωτος παίκτης</a:t>
            </a:r>
          </a:p>
          <a:p>
            <a:pPr marL="137160" indent="0" algn="just">
              <a:lnSpc>
                <a:spcPct val="120000"/>
              </a:lnSpc>
              <a:buNone/>
            </a:pPr>
            <a:r>
              <a:rPr lang="el-GR" sz="2400" dirty="0" smtClean="0">
                <a:latin typeface="Arial" panose="020B0604020202020204" pitchFamily="34" charset="0"/>
                <a:cs typeface="Arial" panose="020B0604020202020204" pitchFamily="34" charset="0"/>
              </a:rPr>
              <a:t>διαρκής, συστηματική  δράση - υπολειτουργία στην καθημερινότητα </a:t>
            </a:r>
          </a:p>
          <a:p>
            <a:pPr marL="137160" indent="0" algn="just">
              <a:lnSpc>
                <a:spcPct val="120000"/>
              </a:lnSpc>
              <a:buNone/>
            </a:pPr>
            <a:r>
              <a:rPr lang="el-GR" sz="2400" i="1" dirty="0" smtClean="0">
                <a:latin typeface="Arial" panose="020B0604020202020204" pitchFamily="34" charset="0"/>
                <a:cs typeface="Arial" panose="020B0604020202020204" pitchFamily="34" charset="0"/>
              </a:rPr>
              <a:t>Υψηλό ρίσκο</a:t>
            </a:r>
          </a:p>
          <a:p>
            <a:pPr marL="137160" indent="0" algn="just">
              <a:lnSpc>
                <a:spcPct val="120000"/>
              </a:lnSpc>
              <a:buNone/>
            </a:pPr>
            <a:endParaRPr lang="el-GR" sz="2400" i="1" dirty="0" smtClean="0">
              <a:latin typeface="Arial" panose="020B0604020202020204" pitchFamily="34" charset="0"/>
              <a:cs typeface="Arial" panose="020B0604020202020204" pitchFamily="34" charset="0"/>
            </a:endParaRPr>
          </a:p>
          <a:p>
            <a:pPr algn="just">
              <a:lnSpc>
                <a:spcPct val="120000"/>
              </a:lnSpc>
            </a:pPr>
            <a:r>
              <a:rPr lang="el-GR" sz="2400" i="1" dirty="0" smtClean="0">
                <a:latin typeface="Arial" panose="020B0604020202020204" pitchFamily="34" charset="0"/>
                <a:cs typeface="Arial" panose="020B0604020202020204" pitchFamily="34" charset="0"/>
              </a:rPr>
              <a:t>Παθολογική ενασχόληση / Εθισμός</a:t>
            </a:r>
            <a:r>
              <a:rPr lang="el-GR" sz="2400" dirty="0" smtClean="0">
                <a:latin typeface="Arial" panose="020B0604020202020204" pitchFamily="34" charset="0"/>
                <a:cs typeface="Arial" panose="020B0604020202020204" pitchFamily="34" charset="0"/>
              </a:rPr>
              <a:t> – ευάλωτος παίκτης</a:t>
            </a:r>
            <a:r>
              <a:rPr lang="en-US" sz="2400" dirty="0" smtClean="0">
                <a:latin typeface="Arial" panose="020B0604020202020204" pitchFamily="34" charset="0"/>
                <a:cs typeface="Arial" panose="020B0604020202020204" pitchFamily="34" charset="0"/>
              </a:rPr>
              <a:t>:</a:t>
            </a:r>
            <a:r>
              <a:rPr lang="el-GR" sz="2400" dirty="0" smtClean="0">
                <a:latin typeface="Arial" panose="020B0604020202020204" pitchFamily="34" charset="0"/>
                <a:cs typeface="Arial" panose="020B0604020202020204" pitchFamily="34" charset="0"/>
              </a:rPr>
              <a:t> </a:t>
            </a:r>
          </a:p>
          <a:p>
            <a:pPr marL="137160" indent="0" algn="just">
              <a:lnSpc>
                <a:spcPct val="120000"/>
              </a:lnSpc>
              <a:buNone/>
            </a:pPr>
            <a:r>
              <a:rPr lang="el-GR" sz="2400" dirty="0" smtClean="0">
                <a:latin typeface="Arial" panose="020B0604020202020204" pitchFamily="34" charset="0"/>
                <a:cs typeface="Arial" panose="020B0604020202020204" pitchFamily="34" charset="0"/>
              </a:rPr>
              <a:t>ο τζόγος έχει την αποκλειστικότητα στη ζωή του ατόμου/ ολοκληρωτική εξάρτηση/ βλάβες στον εαυτό και στους άλλους</a:t>
            </a:r>
          </a:p>
          <a:p>
            <a:pPr marL="137160" indent="0">
              <a:lnSpc>
                <a:spcPct val="120000"/>
              </a:lnSpc>
              <a:buNone/>
            </a:pPr>
            <a:r>
              <a:rPr lang="el-GR" dirty="0" smtClean="0">
                <a:latin typeface="+mj-lt"/>
              </a:rPr>
              <a:t>  </a:t>
            </a:r>
          </a:p>
          <a:p>
            <a:endParaRPr lang="el-GR" dirty="0"/>
          </a:p>
        </p:txBody>
      </p:sp>
    </p:spTree>
    <p:extLst>
      <p:ext uri="{BB962C8B-B14F-4D97-AF65-F5344CB8AC3E}">
        <p14:creationId xmlns:p14="http://schemas.microsoft.com/office/powerpoint/2010/main" val="13055837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
            </a:r>
            <a:br>
              <a:rPr lang="el-GR" dirty="0" smtClean="0"/>
            </a:br>
            <a:r>
              <a:rPr lang="el-GR" dirty="0" smtClean="0"/>
              <a:t>χαρακτηριστικά κοινωνικού παίκτη</a:t>
            </a:r>
            <a:endParaRPr lang="el-GR" sz="3600" b="1" dirty="0"/>
          </a:p>
        </p:txBody>
      </p:sp>
      <p:sp>
        <p:nvSpPr>
          <p:cNvPr id="3" name="Θέση περιεχομένου 2"/>
          <p:cNvSpPr>
            <a:spLocks noGrp="1"/>
          </p:cNvSpPr>
          <p:nvPr>
            <p:ph idx="1"/>
          </p:nvPr>
        </p:nvSpPr>
        <p:spPr/>
        <p:txBody>
          <a:bodyPr>
            <a:normAutofit/>
          </a:bodyPr>
          <a:lstStyle/>
          <a:p>
            <a:pPr marL="285750" indent="-285750" algn="just">
              <a:lnSpc>
                <a:spcPct val="150000"/>
              </a:lnSpc>
            </a:pPr>
            <a:r>
              <a:rPr lang="el-GR" sz="2000" dirty="0" smtClean="0">
                <a:latin typeface="+mj-lt"/>
              </a:rPr>
              <a:t>Χαμηλός βαθμός ρίσκου.</a:t>
            </a:r>
          </a:p>
          <a:p>
            <a:pPr marL="285750" indent="-285750" algn="just">
              <a:lnSpc>
                <a:spcPct val="150000"/>
              </a:lnSpc>
            </a:pPr>
            <a:r>
              <a:rPr lang="el-GR" sz="2000" dirty="0" smtClean="0">
                <a:latin typeface="+mj-lt"/>
              </a:rPr>
              <a:t>Μικρή επένδυση σε  χρόνο, συχνότητα και διάρκεια .</a:t>
            </a:r>
          </a:p>
          <a:p>
            <a:pPr marL="285750" indent="-285750" algn="just">
              <a:lnSpc>
                <a:spcPct val="150000"/>
              </a:lnSpc>
            </a:pPr>
            <a:r>
              <a:rPr lang="el-GR" sz="2000" dirty="0" smtClean="0">
                <a:latin typeface="+mj-lt"/>
              </a:rPr>
              <a:t>Προκαθορισμένα όρια: χρηματικά ποσά ανάλογα των οικονομικών δυνατοτήτων του ατόμου.</a:t>
            </a:r>
          </a:p>
          <a:p>
            <a:pPr marL="285750" indent="-285750" algn="just">
              <a:lnSpc>
                <a:spcPct val="150000"/>
              </a:lnSpc>
            </a:pPr>
            <a:r>
              <a:rPr lang="el-GR" sz="2000" dirty="0" smtClean="0">
                <a:latin typeface="+mj-lt"/>
              </a:rPr>
              <a:t>Παίξιμο μαζί με συγγενικά ή φιλικά πρόσωπα με κύριο στόχο τη διασκέδαση και λιγότερο το κέρδος.</a:t>
            </a:r>
          </a:p>
          <a:p>
            <a:pPr marL="285750" indent="-285750" algn="just">
              <a:lnSpc>
                <a:spcPct val="150000"/>
              </a:lnSpc>
            </a:pPr>
            <a:r>
              <a:rPr lang="el-GR" sz="2000" dirty="0" smtClean="0">
                <a:latin typeface="+mj-lt"/>
              </a:rPr>
              <a:t>Δεν δημιουργείται  εμμονή, «να πάρω πίσω τα χαμένα χρήματα».</a:t>
            </a:r>
          </a:p>
          <a:p>
            <a:pPr marL="285750" indent="-285750" algn="just">
              <a:lnSpc>
                <a:spcPct val="150000"/>
              </a:lnSpc>
            </a:pPr>
            <a:r>
              <a:rPr lang="el-GR" sz="2000" dirty="0" smtClean="0">
                <a:latin typeface="+mj-lt"/>
              </a:rPr>
              <a:t>Δε δανείζεται για να παίξει.</a:t>
            </a:r>
          </a:p>
          <a:p>
            <a:endParaRPr lang="el-GR" sz="2400" dirty="0"/>
          </a:p>
        </p:txBody>
      </p:sp>
    </p:spTree>
    <p:extLst>
      <p:ext uri="{BB962C8B-B14F-4D97-AF65-F5344CB8AC3E}">
        <p14:creationId xmlns:p14="http://schemas.microsoft.com/office/powerpoint/2010/main" val="14499376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altLang="el-GR" sz="2000" dirty="0">
                <a:latin typeface="+mj-lt"/>
              </a:rPr>
              <a:t>Δεν έχει επιπτώσεις στην λειτουργικότητα του ατόμου</a:t>
            </a:r>
          </a:p>
          <a:p>
            <a:endParaRPr lang="el-GR" altLang="el-GR" sz="2000" dirty="0" smtClean="0">
              <a:latin typeface="+mj-lt"/>
            </a:endParaRPr>
          </a:p>
          <a:p>
            <a:r>
              <a:rPr lang="el-GR" altLang="el-GR" sz="2000" dirty="0">
                <a:latin typeface="+mj-lt"/>
              </a:rPr>
              <a:t>Ε</a:t>
            </a:r>
            <a:r>
              <a:rPr lang="el-GR" altLang="el-GR" sz="2000" dirty="0" smtClean="0">
                <a:latin typeface="+mj-lt"/>
              </a:rPr>
              <a:t>ίναι </a:t>
            </a:r>
            <a:r>
              <a:rPr lang="el-GR" altLang="el-GR" sz="2000" dirty="0">
                <a:latin typeface="+mj-lt"/>
              </a:rPr>
              <a:t>ρεαλιστές. </a:t>
            </a:r>
            <a:endParaRPr lang="el-GR" altLang="el-GR" sz="2000" dirty="0" smtClean="0">
              <a:latin typeface="+mj-lt"/>
            </a:endParaRPr>
          </a:p>
          <a:p>
            <a:pPr marL="137160" indent="0">
              <a:buNone/>
            </a:pPr>
            <a:endParaRPr lang="en-US" altLang="el-GR" sz="2000" dirty="0" smtClean="0">
              <a:latin typeface="+mj-lt"/>
            </a:endParaRPr>
          </a:p>
          <a:p>
            <a:pPr marL="137160" indent="0" algn="just">
              <a:buNone/>
            </a:pPr>
            <a:r>
              <a:rPr lang="el-GR" altLang="el-GR" sz="2000" b="1" i="1" dirty="0" smtClean="0">
                <a:latin typeface="+mj-lt"/>
              </a:rPr>
              <a:t>Ελπίζουν </a:t>
            </a:r>
            <a:r>
              <a:rPr lang="el-GR" altLang="el-GR" sz="2000" b="1" i="1" dirty="0">
                <a:latin typeface="+mj-lt"/>
              </a:rPr>
              <a:t>να κερδίσουν αλλά στην πραγματικότητα θεωρούν ότι το αναμενόμενο είναι να χάσουν, οπότε ποντάρουν μόνο όσα χρήματα έχουν περιθώριο να χάσουν</a:t>
            </a:r>
            <a:r>
              <a:rPr lang="el-GR" altLang="el-GR" sz="2000" b="1" i="1" dirty="0" smtClean="0">
                <a:latin typeface="+mj-lt"/>
              </a:rPr>
              <a:t>.</a:t>
            </a:r>
            <a:endParaRPr lang="en-US" altLang="el-GR" sz="2000" b="1" i="1" dirty="0" smtClean="0">
              <a:latin typeface="+mj-lt"/>
            </a:endParaRPr>
          </a:p>
          <a:p>
            <a:pPr marL="137160" indent="0" algn="just">
              <a:buNone/>
            </a:pPr>
            <a:r>
              <a:rPr lang="el-GR" altLang="el-GR" sz="2000" b="1" i="1" dirty="0" smtClean="0">
                <a:latin typeface="+mj-lt"/>
              </a:rPr>
              <a:t>Παρόλο </a:t>
            </a:r>
            <a:r>
              <a:rPr lang="el-GR" altLang="el-GR" sz="2000" b="1" i="1" dirty="0">
                <a:latin typeface="+mj-lt"/>
              </a:rPr>
              <a:t>που ο παίχτης βιώνει ένα αίσθημα απογοήτευσης όταν χάνει, το γεγονός αυτό δεν απασχολεί ούτε τον ίδιο ούτε τα μέλη της οικογένειάς του. </a:t>
            </a:r>
          </a:p>
          <a:p>
            <a:endParaRPr lang="el-GR" dirty="0"/>
          </a:p>
        </p:txBody>
      </p:sp>
    </p:spTree>
    <p:extLst>
      <p:ext uri="{BB962C8B-B14F-4D97-AF65-F5344CB8AC3E}">
        <p14:creationId xmlns:p14="http://schemas.microsoft.com/office/powerpoint/2010/main" val="2807670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467544" y="116632"/>
            <a:ext cx="8229600" cy="1152128"/>
          </a:xfrm>
        </p:spPr>
        <p:txBody>
          <a:bodyPr>
            <a:normAutofit/>
          </a:bodyPr>
          <a:lstStyle/>
          <a:p>
            <a:r>
              <a:rPr lang="el-GR" sz="3600" b="1" dirty="0" smtClean="0"/>
              <a:t>Διαταραχή του τζόγου</a:t>
            </a:r>
            <a:endParaRPr lang="el-GR" sz="3600" b="1" dirty="0"/>
          </a:p>
        </p:txBody>
      </p:sp>
      <p:sp>
        <p:nvSpPr>
          <p:cNvPr id="5" name="Θέση περιεχομένου 4"/>
          <p:cNvSpPr>
            <a:spLocks noGrp="1"/>
          </p:cNvSpPr>
          <p:nvPr>
            <p:ph idx="1"/>
          </p:nvPr>
        </p:nvSpPr>
        <p:spPr>
          <a:xfrm>
            <a:off x="395536" y="1268760"/>
            <a:ext cx="8229600" cy="5069200"/>
          </a:xfrm>
        </p:spPr>
        <p:txBody>
          <a:bodyPr>
            <a:normAutofit fontScale="25000" lnSpcReduction="20000"/>
          </a:bodyPr>
          <a:lstStyle/>
          <a:p>
            <a:pPr marL="0" indent="0" algn="just">
              <a:lnSpc>
                <a:spcPct val="120000"/>
              </a:lnSpc>
              <a:buNone/>
            </a:pPr>
            <a:r>
              <a:rPr lang="el-GR" sz="8000" dirty="0" smtClean="0">
                <a:latin typeface="+mj-lt"/>
              </a:rPr>
              <a:t>Ο εθισμός στα τυχερά </a:t>
            </a:r>
            <a:r>
              <a:rPr lang="el-GR" sz="8000" dirty="0">
                <a:latin typeface="+mj-lt"/>
              </a:rPr>
              <a:t>παιχνίδια είναι μία σύνθετη βίο-ψυχοκοινωνική διαταραχή με σημαντικές συνέπειες στο </a:t>
            </a:r>
            <a:r>
              <a:rPr lang="el-GR" sz="8000" dirty="0" smtClean="0">
                <a:latin typeface="+mj-lt"/>
              </a:rPr>
              <a:t>άτομο </a:t>
            </a:r>
            <a:r>
              <a:rPr lang="el-GR" sz="8000" dirty="0">
                <a:latin typeface="+mj-lt"/>
              </a:rPr>
              <a:t>και στην οικογένεια</a:t>
            </a:r>
            <a:r>
              <a:rPr lang="el-GR" sz="8000" dirty="0" smtClean="0">
                <a:latin typeface="+mj-lt"/>
              </a:rPr>
              <a:t>.</a:t>
            </a:r>
          </a:p>
          <a:p>
            <a:pPr marL="0" indent="0" algn="just">
              <a:lnSpc>
                <a:spcPct val="120000"/>
              </a:lnSpc>
              <a:buNone/>
            </a:pPr>
            <a:r>
              <a:rPr lang="el-GR" sz="8000" dirty="0" smtClean="0">
                <a:latin typeface="+mj-lt"/>
              </a:rPr>
              <a:t>Χαρακτηρίζεται από επίμονη και επαναλαμβανόμενη συμπεριφορά που αποτέλεσμα έχει την μειωμένη λειτουργικότητα, την μειωμένη ποιότητα ζωής και οδηγεί σε σημαντικές βλάβες σε  όλους τους τομείς της ζωής  του ατόμου (εργασιακό, οικονομικό, υγεία, οικογενειακό ,κοινωνικό)</a:t>
            </a:r>
          </a:p>
          <a:p>
            <a:endParaRPr lang="el-GR" sz="9600" dirty="0" smtClean="0">
              <a:latin typeface="+mj-lt"/>
            </a:endParaRPr>
          </a:p>
          <a:p>
            <a:pPr marL="0" indent="0" algn="just">
              <a:lnSpc>
                <a:spcPct val="120000"/>
              </a:lnSpc>
              <a:buNone/>
            </a:pPr>
            <a:r>
              <a:rPr lang="en-US" sz="5500" b="1" i="1" dirty="0" smtClean="0">
                <a:latin typeface="Arial" pitchFamily="34" charset="0"/>
                <a:cs typeface="Arial" pitchFamily="34" charset="0"/>
              </a:rPr>
              <a:t>DSM IV, </a:t>
            </a:r>
            <a:r>
              <a:rPr lang="el-GR" sz="5500" b="1" i="1" dirty="0" smtClean="0">
                <a:latin typeface="Arial" pitchFamily="34" charset="0"/>
                <a:cs typeface="Arial" pitchFamily="34" charset="0"/>
              </a:rPr>
              <a:t>τοποθετείται στο πλαίσιο διαταραχών του </a:t>
            </a:r>
            <a:r>
              <a:rPr lang="el-GR" sz="5500" b="1" i="1" dirty="0">
                <a:latin typeface="Arial" pitchFamily="34" charset="0"/>
                <a:cs typeface="Arial" pitchFamily="34" charset="0"/>
              </a:rPr>
              <a:t>Ελέγχου των Παρορμήσεων</a:t>
            </a:r>
            <a:r>
              <a:rPr lang="el-GR" sz="5500" i="1" dirty="0">
                <a:latin typeface="Arial" pitchFamily="34" charset="0"/>
                <a:cs typeface="Arial" pitchFamily="34" charset="0"/>
              </a:rPr>
              <a:t>. </a:t>
            </a:r>
            <a:r>
              <a:rPr lang="el-GR" sz="5500" b="1" i="1" dirty="0" smtClean="0">
                <a:latin typeface="Arial" pitchFamily="34" charset="0"/>
                <a:cs typeface="Arial" pitchFamily="34" charset="0"/>
              </a:rPr>
              <a:t>{</a:t>
            </a:r>
            <a:r>
              <a:rPr lang="en-US" sz="5500" b="1" i="1" dirty="0" smtClean="0">
                <a:latin typeface="Arial" pitchFamily="34" charset="0"/>
                <a:cs typeface="Arial" pitchFamily="34" charset="0"/>
              </a:rPr>
              <a:t>pathological gambling</a:t>
            </a:r>
            <a:r>
              <a:rPr lang="en-US" sz="5500" i="1" dirty="0" smtClean="0">
                <a:latin typeface="Arial" pitchFamily="34" charset="0"/>
                <a:cs typeface="Arial" pitchFamily="34" charset="0"/>
              </a:rPr>
              <a:t>}</a:t>
            </a:r>
            <a:r>
              <a:rPr lang="el-GR" sz="5500" i="1" dirty="0" smtClean="0">
                <a:latin typeface="Arial" pitchFamily="34" charset="0"/>
                <a:cs typeface="Arial" pitchFamily="34" charset="0"/>
              </a:rPr>
              <a:t>, χαρακτηρίζεται </a:t>
            </a:r>
            <a:r>
              <a:rPr lang="el-GR" sz="5500" i="1" dirty="0">
                <a:latin typeface="Arial" pitchFamily="34" charset="0"/>
                <a:cs typeface="Arial" pitchFamily="34" charset="0"/>
              </a:rPr>
              <a:t>από την αδυναμία του ατόμου ν’ αντισταθεί </a:t>
            </a:r>
            <a:r>
              <a:rPr lang="el-GR" sz="5500" i="1" dirty="0" smtClean="0">
                <a:latin typeface="Arial" pitchFamily="34" charset="0"/>
                <a:cs typeface="Arial" pitchFamily="34" charset="0"/>
              </a:rPr>
              <a:t>στην </a:t>
            </a:r>
            <a:r>
              <a:rPr lang="el-GR" sz="5500" i="1" dirty="0">
                <a:latin typeface="Arial" pitchFamily="34" charset="0"/>
                <a:cs typeface="Arial" pitchFamily="34" charset="0"/>
              </a:rPr>
              <a:t>παρόρμησή του να κάνει κάποια πράξη που είναι βλαβερή για τον </a:t>
            </a:r>
            <a:r>
              <a:rPr lang="el-GR" sz="5500" i="1" dirty="0" smtClean="0">
                <a:latin typeface="Arial" pitchFamily="34" charset="0"/>
                <a:cs typeface="Arial" pitchFamily="34" charset="0"/>
              </a:rPr>
              <a:t> ίδιο </a:t>
            </a:r>
            <a:r>
              <a:rPr lang="el-GR" sz="5500" i="1" dirty="0">
                <a:latin typeface="Arial" pitchFamily="34" charset="0"/>
                <a:cs typeface="Arial" pitchFamily="34" charset="0"/>
              </a:rPr>
              <a:t>και ενδέχεται να έχει αρνητικές επιπτώσεις σε άλλους</a:t>
            </a:r>
            <a:r>
              <a:rPr lang="el-GR" sz="5500" i="1" dirty="0" smtClean="0">
                <a:latin typeface="Arial" pitchFamily="34" charset="0"/>
                <a:cs typeface="Arial" pitchFamily="34" charset="0"/>
              </a:rPr>
              <a:t>.</a:t>
            </a:r>
          </a:p>
          <a:p>
            <a:pPr marL="0" indent="0" algn="just">
              <a:lnSpc>
                <a:spcPct val="120000"/>
              </a:lnSpc>
              <a:buNone/>
            </a:pPr>
            <a:endParaRPr lang="el-GR" sz="5500" i="1" dirty="0">
              <a:latin typeface="Arial" pitchFamily="34" charset="0"/>
              <a:cs typeface="Arial" pitchFamily="34" charset="0"/>
            </a:endParaRPr>
          </a:p>
          <a:p>
            <a:pPr marL="0" indent="0" algn="just">
              <a:lnSpc>
                <a:spcPct val="120000"/>
              </a:lnSpc>
              <a:buNone/>
            </a:pPr>
            <a:r>
              <a:rPr lang="en-US" sz="5500" b="1" i="1" dirty="0" smtClean="0">
                <a:latin typeface="Arial" pitchFamily="34" charset="0"/>
                <a:cs typeface="Arial" pitchFamily="34" charset="0"/>
              </a:rPr>
              <a:t>DSM V</a:t>
            </a:r>
            <a:r>
              <a:rPr lang="el-GR" sz="5500" b="1" i="1" dirty="0" smtClean="0">
                <a:latin typeface="Arial" pitchFamily="34" charset="0"/>
                <a:cs typeface="Arial" pitchFamily="34" charset="0"/>
              </a:rPr>
              <a:t>, 2013, τοποθετείται  </a:t>
            </a:r>
            <a:r>
              <a:rPr lang="el-GR" sz="5500" b="1" i="1" dirty="0">
                <a:latin typeface="Arial" pitchFamily="34" charset="0"/>
                <a:cs typeface="Arial" pitchFamily="34" charset="0"/>
              </a:rPr>
              <a:t>στο πλαίσιο </a:t>
            </a:r>
            <a:r>
              <a:rPr lang="el-GR" sz="5500" b="1" i="1" dirty="0" smtClean="0">
                <a:latin typeface="Arial" pitchFamily="34" charset="0"/>
                <a:cs typeface="Arial" pitchFamily="34" charset="0"/>
              </a:rPr>
              <a:t>Διαταραχών </a:t>
            </a:r>
            <a:r>
              <a:rPr lang="el-GR" sz="5500" b="1" i="1" dirty="0">
                <a:latin typeface="Arial" pitchFamily="34" charset="0"/>
                <a:cs typeface="Arial" pitchFamily="34" charset="0"/>
              </a:rPr>
              <a:t>του </a:t>
            </a:r>
            <a:r>
              <a:rPr lang="el-GR" sz="5500" b="1" i="1" dirty="0" smtClean="0">
                <a:latin typeface="Arial" pitchFamily="34" charset="0"/>
                <a:cs typeface="Arial" pitchFamily="34" charset="0"/>
              </a:rPr>
              <a:t>Εθισμού. </a:t>
            </a:r>
            <a:r>
              <a:rPr lang="en-US" sz="5500" b="1" i="1" dirty="0" smtClean="0">
                <a:latin typeface="Arial" pitchFamily="34" charset="0"/>
                <a:cs typeface="Arial" pitchFamily="34" charset="0"/>
              </a:rPr>
              <a:t>{gambling disorder</a:t>
            </a:r>
            <a:r>
              <a:rPr lang="en-US" sz="5500" i="1" dirty="0" smtClean="0">
                <a:latin typeface="Arial" pitchFamily="34" charset="0"/>
                <a:cs typeface="Arial" pitchFamily="34" charset="0"/>
              </a:rPr>
              <a:t>}</a:t>
            </a:r>
            <a:endParaRPr lang="el-GR" sz="5500" i="1" dirty="0" smtClean="0">
              <a:latin typeface="Arial" pitchFamily="34" charset="0"/>
              <a:cs typeface="Arial" pitchFamily="34" charset="0"/>
            </a:endParaRPr>
          </a:p>
          <a:p>
            <a:pPr marL="0" indent="0" algn="just">
              <a:lnSpc>
                <a:spcPct val="120000"/>
              </a:lnSpc>
              <a:buNone/>
            </a:pPr>
            <a:r>
              <a:rPr lang="el-GR" sz="5500" i="1" dirty="0" smtClean="0">
                <a:latin typeface="Arial" pitchFamily="34" charset="0"/>
                <a:cs typeface="Arial" pitchFamily="34" charset="0"/>
              </a:rPr>
              <a:t>σύνδεση με τον εθισμό στα ναρκωτικά</a:t>
            </a:r>
            <a:r>
              <a:rPr lang="en-US" sz="5500" i="1" dirty="0" smtClean="0">
                <a:latin typeface="Arial" pitchFamily="34" charset="0"/>
                <a:cs typeface="Arial" pitchFamily="34" charset="0"/>
              </a:rPr>
              <a:t>:</a:t>
            </a:r>
            <a:r>
              <a:rPr lang="el-GR" sz="5500" i="1" dirty="0" smtClean="0">
                <a:latin typeface="Arial" pitchFamily="34" charset="0"/>
                <a:cs typeface="Arial" pitchFamily="34" charset="0"/>
              </a:rPr>
              <a:t> ενεργοποίηση του συστήματος ανταμοιβής του εγκεφάλου, αισθήματα λαχτάρας και «</a:t>
            </a:r>
            <a:r>
              <a:rPr lang="en-US" sz="5500" i="1" dirty="0" smtClean="0">
                <a:latin typeface="Arial" pitchFamily="34" charset="0"/>
                <a:cs typeface="Arial" pitchFamily="34" charset="0"/>
              </a:rPr>
              <a:t>highs</a:t>
            </a:r>
            <a:r>
              <a:rPr lang="el-GR" sz="5500" i="1" dirty="0" smtClean="0">
                <a:latin typeface="Arial" pitchFamily="34" charset="0"/>
                <a:cs typeface="Arial" pitchFamily="34" charset="0"/>
              </a:rPr>
              <a:t>»</a:t>
            </a:r>
            <a:r>
              <a:rPr lang="en-US" sz="5500" i="1" dirty="0" smtClean="0">
                <a:latin typeface="Arial" pitchFamily="34" charset="0"/>
                <a:cs typeface="Arial" pitchFamily="34" charset="0"/>
              </a:rPr>
              <a:t> </a:t>
            </a:r>
            <a:r>
              <a:rPr lang="el-GR" sz="5500" i="1" dirty="0" smtClean="0">
                <a:latin typeface="Arial" pitchFamily="34" charset="0"/>
                <a:cs typeface="Arial" pitchFamily="34" charset="0"/>
              </a:rPr>
              <a:t>σε αντίδραση του ερεθίσματος, </a:t>
            </a:r>
            <a:r>
              <a:rPr lang="en-US" sz="5500" i="1" dirty="0" smtClean="0">
                <a:latin typeface="Arial" pitchFamily="34" charset="0"/>
                <a:cs typeface="Arial" pitchFamily="34" charset="0"/>
              </a:rPr>
              <a:t>Dr</a:t>
            </a:r>
            <a:r>
              <a:rPr lang="en-US" sz="5500" i="1" dirty="0">
                <a:latin typeface="Arial" pitchFamily="34" charset="0"/>
                <a:cs typeface="Arial" pitchFamily="34" charset="0"/>
              </a:rPr>
              <a:t>. Charles </a:t>
            </a:r>
            <a:r>
              <a:rPr lang="en-US" sz="5500" i="1" dirty="0" smtClean="0">
                <a:latin typeface="Arial" pitchFamily="34" charset="0"/>
                <a:cs typeface="Arial" pitchFamily="34" charset="0"/>
              </a:rPr>
              <a:t>O’Brien</a:t>
            </a:r>
            <a:r>
              <a:rPr lang="el-GR" sz="5500" i="1" dirty="0">
                <a:latin typeface="Arial" pitchFamily="34" charset="0"/>
                <a:cs typeface="Arial" pitchFamily="34" charset="0"/>
              </a:rPr>
              <a:t>.</a:t>
            </a:r>
          </a:p>
          <a:p>
            <a:pPr marL="0" indent="0">
              <a:buNone/>
            </a:pPr>
            <a:endParaRPr lang="el-GR" sz="5500" dirty="0" smtClean="0">
              <a:latin typeface="Arial" pitchFamily="34" charset="0"/>
              <a:cs typeface="Arial" pitchFamily="34" charset="0"/>
            </a:endParaRPr>
          </a:p>
          <a:p>
            <a:pPr marL="0" indent="0">
              <a:buNone/>
            </a:pPr>
            <a:endParaRPr lang="el-GR" sz="5500" dirty="0">
              <a:latin typeface="Arial" pitchFamily="34" charset="0"/>
              <a:cs typeface="Arial" pitchFamily="34" charset="0"/>
            </a:endParaRPr>
          </a:p>
          <a:p>
            <a:pPr marL="0" indent="0">
              <a:buNone/>
            </a:pPr>
            <a:endParaRPr lang="el-GR" sz="3600" dirty="0" smtClean="0">
              <a:solidFill>
                <a:prstClr val="black"/>
              </a:solidFill>
            </a:endParaRPr>
          </a:p>
          <a:p>
            <a:endParaRPr lang="el-GR" dirty="0"/>
          </a:p>
        </p:txBody>
      </p:sp>
    </p:spTree>
    <p:extLst>
      <p:ext uri="{BB962C8B-B14F-4D97-AF65-F5344CB8AC3E}">
        <p14:creationId xmlns:p14="http://schemas.microsoft.com/office/powerpoint/2010/main" val="42067570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r>
              <a:rPr lang="el-GR" altLang="el-GR" sz="3600" dirty="0" smtClean="0"/>
              <a:t>Στοιχεία που αφορούν στην έναρξη</a:t>
            </a:r>
            <a:endParaRPr lang="el-GR" altLang="el-GR" sz="3600" dirty="0"/>
          </a:p>
        </p:txBody>
      </p:sp>
      <p:sp>
        <p:nvSpPr>
          <p:cNvPr id="9219" name="Rectangle 3"/>
          <p:cNvSpPr>
            <a:spLocks noGrp="1" noChangeArrowheads="1"/>
          </p:cNvSpPr>
          <p:nvPr>
            <p:ph idx="1"/>
          </p:nvPr>
        </p:nvSpPr>
        <p:spPr/>
        <p:txBody>
          <a:bodyPr>
            <a:normAutofit fontScale="85000" lnSpcReduction="10000"/>
          </a:bodyPr>
          <a:lstStyle/>
          <a:p>
            <a:pPr algn="just"/>
            <a:r>
              <a:rPr lang="el-GR" altLang="el-GR" sz="2000" dirty="0">
                <a:latin typeface="+mj-lt"/>
              </a:rPr>
              <a:t>Η έναρξη του τζόγου είναι  συνήθως στην εφηβεία αλλά οι περισσότεροι αναζητούν θεραπεία στο διάστημα των 35-39 χρόνων (Β</a:t>
            </a:r>
            <a:r>
              <a:rPr lang="en-US" altLang="el-GR" sz="2000" dirty="0" err="1">
                <a:latin typeface="+mj-lt"/>
              </a:rPr>
              <a:t>laszcynski</a:t>
            </a:r>
            <a:r>
              <a:rPr lang="el-GR" altLang="el-GR" sz="2000" dirty="0">
                <a:latin typeface="+mj-lt"/>
              </a:rPr>
              <a:t>, 2003) </a:t>
            </a:r>
            <a:endParaRPr lang="el-GR" altLang="el-GR" sz="2000" dirty="0" smtClean="0">
              <a:latin typeface="+mj-lt"/>
            </a:endParaRPr>
          </a:p>
          <a:p>
            <a:pPr algn="just"/>
            <a:endParaRPr lang="el-GR" altLang="el-GR" sz="2000" dirty="0" smtClean="0">
              <a:latin typeface="+mj-lt"/>
            </a:endParaRPr>
          </a:p>
          <a:p>
            <a:pPr algn="just"/>
            <a:r>
              <a:rPr lang="en-US" altLang="el-GR" sz="2000" dirty="0" smtClean="0">
                <a:latin typeface="+mj-lt"/>
              </a:rPr>
              <a:t>O</a:t>
            </a:r>
            <a:r>
              <a:rPr lang="el-GR" altLang="el-GR" sz="2000" dirty="0">
                <a:latin typeface="+mj-lt"/>
              </a:rPr>
              <a:t>ι περισσότεροι παθολογικοί παίκτες είναι άντρες οι οποίοι και ξεκινούν την παθολογική ενασχόληση με τα τυχερά παιχνίδια νωρίς στην εφηβεία. </a:t>
            </a:r>
            <a:endParaRPr lang="el-GR" altLang="el-GR" sz="2000" dirty="0" smtClean="0">
              <a:latin typeface="+mj-lt"/>
            </a:endParaRPr>
          </a:p>
          <a:p>
            <a:pPr algn="just"/>
            <a:endParaRPr lang="el-GR" altLang="el-GR" sz="2000" dirty="0" smtClean="0">
              <a:latin typeface="+mj-lt"/>
            </a:endParaRPr>
          </a:p>
          <a:p>
            <a:pPr algn="just"/>
            <a:r>
              <a:rPr lang="el-GR" altLang="el-GR" sz="2000" dirty="0" smtClean="0">
                <a:latin typeface="+mj-lt"/>
              </a:rPr>
              <a:t>Ένα </a:t>
            </a:r>
            <a:r>
              <a:rPr lang="el-GR" altLang="el-GR" sz="2000" dirty="0">
                <a:latin typeface="+mj-lt"/>
              </a:rPr>
              <a:t>ποσοστό 30% των παικτών είναι </a:t>
            </a:r>
            <a:r>
              <a:rPr lang="el-GR" altLang="el-GR" sz="2000" dirty="0" smtClean="0">
                <a:latin typeface="+mj-lt"/>
              </a:rPr>
              <a:t>γυναίκες</a:t>
            </a:r>
            <a:r>
              <a:rPr lang="en-US" altLang="el-GR" sz="2000" dirty="0" smtClean="0">
                <a:latin typeface="+mj-lt"/>
              </a:rPr>
              <a:t>, </a:t>
            </a:r>
            <a:r>
              <a:rPr lang="el-GR" altLang="el-GR" sz="2000" dirty="0" smtClean="0">
                <a:latin typeface="+mj-lt"/>
              </a:rPr>
              <a:t>ξεκινάνε αργότερα σε ηλικία, παίζουν για </a:t>
            </a:r>
            <a:r>
              <a:rPr lang="el-GR" altLang="el-GR" sz="2000" dirty="0">
                <a:latin typeface="+mj-lt"/>
              </a:rPr>
              <a:t>να ξεφύγουν από καταθλιπτικά συναισθήματα (Μάνου, 1997). </a:t>
            </a:r>
            <a:endParaRPr lang="el-GR" altLang="el-GR" sz="2000" dirty="0" smtClean="0">
              <a:latin typeface="+mj-lt"/>
            </a:endParaRPr>
          </a:p>
          <a:p>
            <a:pPr algn="just"/>
            <a:endParaRPr lang="el-GR" altLang="el-GR" sz="2000" dirty="0" smtClean="0">
              <a:latin typeface="+mj-lt"/>
            </a:endParaRPr>
          </a:p>
          <a:p>
            <a:pPr algn="just"/>
            <a:r>
              <a:rPr lang="el-GR" altLang="el-GR" sz="2000" dirty="0" smtClean="0">
                <a:latin typeface="+mj-lt"/>
              </a:rPr>
              <a:t>Πολλές </a:t>
            </a:r>
            <a:r>
              <a:rPr lang="el-GR" altLang="el-GR" sz="2000" dirty="0">
                <a:latin typeface="+mj-lt"/>
              </a:rPr>
              <a:t>έρευνες έχουν δείξει θετική συσχέτιση μεταξύ του παθολογικού τζόγου και της χρήσης ουσιών, με το 20-30% των παθολογικών παικτών να εμφανίζουν συμπτώματα αλκοολισμού και το 4-10% των παθολογικών παικτών να κάνει χρήση παράνομων ουσιών (Β</a:t>
            </a:r>
            <a:r>
              <a:rPr lang="en-US" altLang="el-GR" sz="2000" dirty="0" err="1">
                <a:latin typeface="+mj-lt"/>
              </a:rPr>
              <a:t>laszcynski</a:t>
            </a:r>
            <a:r>
              <a:rPr lang="el-GR" altLang="el-GR" sz="2000" dirty="0">
                <a:latin typeface="+mj-lt"/>
              </a:rPr>
              <a:t>, 2003</a:t>
            </a:r>
            <a:r>
              <a:rPr lang="el-GR" altLang="el-GR" sz="2000" dirty="0" smtClean="0">
                <a:latin typeface="+mj-lt"/>
              </a:rPr>
              <a:t>).</a:t>
            </a:r>
          </a:p>
          <a:p>
            <a:pPr algn="just"/>
            <a:endParaRPr lang="el-GR" altLang="el-GR" sz="2000" dirty="0" smtClean="0">
              <a:latin typeface="+mj-lt"/>
            </a:endParaRPr>
          </a:p>
          <a:p>
            <a:pPr algn="just"/>
            <a:r>
              <a:rPr lang="el-GR" altLang="el-GR" sz="2000" dirty="0" smtClean="0">
                <a:latin typeface="+mj-lt"/>
              </a:rPr>
              <a:t>Το 75%που φτάνουν στην θεραπεία, καλύπτουν τα κριτήρια για </a:t>
            </a:r>
            <a:r>
              <a:rPr lang="el-GR" altLang="el-GR" sz="2000" dirty="0" err="1" smtClean="0">
                <a:latin typeface="+mj-lt"/>
              </a:rPr>
              <a:t>συνοσηρότητα</a:t>
            </a:r>
            <a:r>
              <a:rPr lang="el-GR" altLang="el-GR" sz="2000" dirty="0" smtClean="0">
                <a:latin typeface="+mj-lt"/>
              </a:rPr>
              <a:t> (ουσίες, αλκοόλ, διαταραχές άγχους, διαταραχές διάθεσης, αντικοινωνική προσωπικότητα (</a:t>
            </a:r>
            <a:r>
              <a:rPr lang="en-US" altLang="el-GR" sz="2000" dirty="0" smtClean="0">
                <a:latin typeface="+mj-lt"/>
              </a:rPr>
              <a:t>Dowling et al,2015)</a:t>
            </a:r>
            <a:endParaRPr lang="el-GR" altLang="el-GR" sz="2000" dirty="0">
              <a:latin typeface="+mj-lt"/>
            </a:endParaRPr>
          </a:p>
        </p:txBody>
      </p:sp>
    </p:spTree>
    <p:extLst>
      <p:ext uri="{BB962C8B-B14F-4D97-AF65-F5344CB8AC3E}">
        <p14:creationId xmlns:p14="http://schemas.microsoft.com/office/powerpoint/2010/main" val="23101820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sz="3600" b="1" dirty="0" smtClean="0"/>
              <a:t>σύμφωνα με το Συμβούλιο της Αριζόνας</a:t>
            </a:r>
            <a:endParaRPr lang="el-GR" sz="3600" b="1" dirty="0"/>
          </a:p>
        </p:txBody>
      </p:sp>
      <p:sp>
        <p:nvSpPr>
          <p:cNvPr id="5" name="Θέση περιεχομένου 4"/>
          <p:cNvSpPr>
            <a:spLocks noGrp="1"/>
          </p:cNvSpPr>
          <p:nvPr>
            <p:ph sz="half" idx="1"/>
          </p:nvPr>
        </p:nvSpPr>
        <p:spPr/>
        <p:txBody>
          <a:bodyPr>
            <a:normAutofit fontScale="92500" lnSpcReduction="10000"/>
          </a:bodyPr>
          <a:lstStyle/>
          <a:p>
            <a:pPr marL="0" indent="0">
              <a:lnSpc>
                <a:spcPct val="110000"/>
              </a:lnSpc>
              <a:buNone/>
            </a:pPr>
            <a:r>
              <a:rPr lang="el-GR" sz="2200" b="1" i="1" dirty="0" smtClean="0">
                <a:latin typeface="+mj-lt"/>
              </a:rPr>
              <a:t>Τζογαδόρος της δράσης</a:t>
            </a:r>
            <a:r>
              <a:rPr lang="en-US" sz="2200" i="1" dirty="0" smtClean="0">
                <a:latin typeface="+mj-lt"/>
              </a:rPr>
              <a:t>:</a:t>
            </a:r>
            <a:r>
              <a:rPr lang="el-GR" sz="2200" i="1" dirty="0" smtClean="0">
                <a:latin typeface="+mj-lt"/>
              </a:rPr>
              <a:t> </a:t>
            </a:r>
          </a:p>
          <a:p>
            <a:pPr marL="342900" indent="-342900">
              <a:lnSpc>
                <a:spcPct val="110000"/>
              </a:lnSpc>
            </a:pPr>
            <a:r>
              <a:rPr lang="el-GR" sz="2200" dirty="0" smtClean="0">
                <a:latin typeface="+mj-lt"/>
              </a:rPr>
              <a:t>συνήθως ξεκινά στην εφηβεία, για να εξαρτηθεί λίγα χρόνια αργότερα και να προσέλθει στην θεραπεία 10-30 χρόνια μετά.</a:t>
            </a:r>
          </a:p>
          <a:p>
            <a:pPr marL="342900" indent="-342900">
              <a:lnSpc>
                <a:spcPct val="110000"/>
              </a:lnSpc>
            </a:pPr>
            <a:r>
              <a:rPr lang="el-GR" sz="2200" dirty="0" smtClean="0">
                <a:latin typeface="+mj-lt"/>
              </a:rPr>
              <a:t>Άτομα με χαμηλή αυτοεκτίμηση, κρύβονται πίσω από κοινωνική και υπερεπαρκή συμπεριφορά, επιλέγουν παιχνίδια δεξιοτήτων καθώς πιστεύουν ότι έχουν την ικανότητα να νικήσουν το παιχνίδι</a:t>
            </a:r>
          </a:p>
          <a:p>
            <a:pPr marL="457200" indent="-457200"/>
            <a:endParaRPr lang="el-GR" dirty="0"/>
          </a:p>
        </p:txBody>
      </p:sp>
      <p:sp>
        <p:nvSpPr>
          <p:cNvPr id="6" name="Θέση περιεχομένου 5"/>
          <p:cNvSpPr>
            <a:spLocks noGrp="1"/>
          </p:cNvSpPr>
          <p:nvPr>
            <p:ph sz="half" idx="2"/>
          </p:nvPr>
        </p:nvSpPr>
        <p:spPr/>
        <p:txBody>
          <a:bodyPr>
            <a:normAutofit fontScale="92500" lnSpcReduction="10000"/>
          </a:bodyPr>
          <a:lstStyle/>
          <a:p>
            <a:pPr marL="0" indent="0">
              <a:buNone/>
            </a:pPr>
            <a:r>
              <a:rPr lang="el-GR" sz="2400" b="1" i="1" dirty="0" smtClean="0">
                <a:latin typeface="+mj-lt"/>
              </a:rPr>
              <a:t>Τζογαδόρος της απόδρασης</a:t>
            </a:r>
            <a:r>
              <a:rPr lang="en-US" sz="2400" b="1" i="1" dirty="0" smtClean="0">
                <a:latin typeface="+mj-lt"/>
              </a:rPr>
              <a:t>:</a:t>
            </a:r>
            <a:r>
              <a:rPr lang="el-GR" sz="2400" b="1" i="1" dirty="0" smtClean="0">
                <a:latin typeface="+mj-lt"/>
              </a:rPr>
              <a:t> </a:t>
            </a:r>
          </a:p>
          <a:p>
            <a:pPr marL="342900" indent="-342900" algn="just"/>
            <a:r>
              <a:rPr lang="el-GR" sz="2200" dirty="0" smtClean="0">
                <a:latin typeface="+mj-lt"/>
              </a:rPr>
              <a:t>ηλικία έναρξης 30 χρονών και άνω, για να εξαρτηθεί σε μικρό χρονικό διάστημα και να προσέλθει σε θεραπεία 2-3 χρόνια μετά.</a:t>
            </a:r>
          </a:p>
          <a:p>
            <a:pPr marL="342900" indent="-342900" algn="just"/>
            <a:r>
              <a:rPr lang="el-GR" sz="2200" dirty="0" smtClean="0">
                <a:latin typeface="+mj-lt"/>
              </a:rPr>
              <a:t>Ο τζόγος λειτούργει κατευναστικά στον ψυχικό πόνο, που προήλθε από απώλεια, τραύμα, κακοποίηση και προσφέρει το αίσθημα της  προσωπικής ενίσχυσης. Επιλέγουν παιχνίδια τύχης </a:t>
            </a:r>
          </a:p>
          <a:p>
            <a:pPr marL="0" indent="0">
              <a:buNone/>
            </a:pPr>
            <a:endParaRPr lang="el-GR" dirty="0"/>
          </a:p>
        </p:txBody>
      </p:sp>
    </p:spTree>
    <p:extLst>
      <p:ext uri="{BB962C8B-B14F-4D97-AF65-F5344CB8AC3E}">
        <p14:creationId xmlns:p14="http://schemas.microsoft.com/office/powerpoint/2010/main" val="11550322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Τίτλος 1"/>
          <p:cNvSpPr>
            <a:spLocks noGrp="1"/>
          </p:cNvSpPr>
          <p:nvPr>
            <p:ph type="title"/>
          </p:nvPr>
        </p:nvSpPr>
        <p:spPr/>
        <p:txBody>
          <a:bodyPr>
            <a:normAutofit fontScale="90000"/>
          </a:bodyPr>
          <a:lstStyle/>
          <a:p>
            <a:pPr eaLnBrk="1" hangingPunct="1"/>
            <a:r>
              <a:rPr lang="el-GR" altLang="el-GR" sz="3600" b="1" dirty="0" smtClean="0"/>
              <a:t>Προφίλ ατόμων που επισκέφθηκαν το ΚΕΘΕΑ ΑΛΦΑ (2014-2018)</a:t>
            </a:r>
          </a:p>
        </p:txBody>
      </p:sp>
      <p:sp>
        <p:nvSpPr>
          <p:cNvPr id="6" name="Θέση περιεχομένου 5"/>
          <p:cNvSpPr>
            <a:spLocks noGrp="1"/>
          </p:cNvSpPr>
          <p:nvPr>
            <p:ph idx="1"/>
          </p:nvPr>
        </p:nvSpPr>
        <p:spPr/>
        <p:txBody>
          <a:bodyPr/>
          <a:lstStyle/>
          <a:p>
            <a:r>
              <a:rPr lang="el-GR" sz="2400" dirty="0" smtClean="0">
                <a:latin typeface="+mj-lt"/>
              </a:rPr>
              <a:t>Φύλο:</a:t>
            </a:r>
          </a:p>
          <a:p>
            <a:endParaRPr lang="el-GR" dirty="0"/>
          </a:p>
          <a:p>
            <a:endParaRPr lang="el-GR" dirty="0"/>
          </a:p>
        </p:txBody>
      </p:sp>
      <p:pic>
        <p:nvPicPr>
          <p:cNvPr id="9" name="Εικόνα 8"/>
          <p:cNvPicPr>
            <a:picLocks noChangeAspect="1"/>
          </p:cNvPicPr>
          <p:nvPr/>
        </p:nvPicPr>
        <p:blipFill>
          <a:blip r:embed="rId3"/>
          <a:stretch>
            <a:fillRect/>
          </a:stretch>
        </p:blipFill>
        <p:spPr>
          <a:xfrm>
            <a:off x="1259632" y="2348880"/>
            <a:ext cx="6912768" cy="3600400"/>
          </a:xfrm>
          <a:prstGeom prst="rect">
            <a:avLst/>
          </a:prstGeom>
        </p:spPr>
      </p:pic>
    </p:spTree>
    <p:extLst>
      <p:ext uri="{BB962C8B-B14F-4D97-AF65-F5344CB8AC3E}">
        <p14:creationId xmlns:p14="http://schemas.microsoft.com/office/powerpoint/2010/main" val="29731511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Τίτλος 7"/>
          <p:cNvSpPr>
            <a:spLocks noGrp="1"/>
          </p:cNvSpPr>
          <p:nvPr>
            <p:ph type="title"/>
          </p:nvPr>
        </p:nvSpPr>
        <p:spPr/>
        <p:txBody>
          <a:bodyPr/>
          <a:lstStyle/>
          <a:p>
            <a:r>
              <a:rPr lang="el-GR" altLang="el-GR" sz="32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t>Προφίλ ατόμων που επισκέφθηκαν το ΚΕΘΕΑ ΑΛΦΑ (2014-2018)</a:t>
            </a:r>
            <a:endParaRPr lang="el-GR" dirty="0"/>
          </a:p>
        </p:txBody>
      </p:sp>
      <p:sp>
        <p:nvSpPr>
          <p:cNvPr id="9" name="Θέση περιεχομένου 8"/>
          <p:cNvSpPr>
            <a:spLocks noGrp="1"/>
          </p:cNvSpPr>
          <p:nvPr>
            <p:ph idx="1"/>
          </p:nvPr>
        </p:nvSpPr>
        <p:spPr/>
        <p:txBody>
          <a:bodyPr/>
          <a:lstStyle/>
          <a:p>
            <a:pPr lvl="0">
              <a:buClr>
                <a:srgbClr val="FFFFFF">
                  <a:shade val="95000"/>
                </a:srgbClr>
              </a:buClr>
            </a:pPr>
            <a:r>
              <a:rPr lang="el-GR" sz="2400" dirty="0">
                <a:solidFill>
                  <a:srgbClr val="FFFFFF"/>
                </a:solidFill>
                <a:latin typeface="Arial" panose="020B0604020202020204" pitchFamily="34" charset="0"/>
              </a:rPr>
              <a:t>Οικογενειακή κατάσταση</a:t>
            </a:r>
          </a:p>
          <a:p>
            <a:endParaRPr lang="el-GR" dirty="0"/>
          </a:p>
        </p:txBody>
      </p:sp>
      <p:pic>
        <p:nvPicPr>
          <p:cNvPr id="10" name="Εικόνα 9"/>
          <p:cNvPicPr>
            <a:picLocks noChangeAspect="1"/>
          </p:cNvPicPr>
          <p:nvPr/>
        </p:nvPicPr>
        <p:blipFill>
          <a:blip r:embed="rId2"/>
          <a:stretch>
            <a:fillRect/>
          </a:stretch>
        </p:blipFill>
        <p:spPr>
          <a:xfrm>
            <a:off x="1691680" y="2708920"/>
            <a:ext cx="5869180" cy="3417391"/>
          </a:xfrm>
          <a:prstGeom prst="rect">
            <a:avLst/>
          </a:prstGeom>
        </p:spPr>
      </p:pic>
    </p:spTree>
    <p:extLst>
      <p:ext uri="{BB962C8B-B14F-4D97-AF65-F5344CB8AC3E}">
        <p14:creationId xmlns:p14="http://schemas.microsoft.com/office/powerpoint/2010/main" val="2009633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smtClean="0">
                <a:solidFill>
                  <a:schemeClr val="accent1"/>
                </a:solidFill>
              </a:rPr>
              <a:t>Ι</a:t>
            </a:r>
            <a:r>
              <a:rPr lang="el-GR" dirty="0" smtClean="0"/>
              <a:t>στορικά ….</a:t>
            </a:r>
            <a:endParaRPr lang="el-GR" dirty="0"/>
          </a:p>
        </p:txBody>
      </p:sp>
      <p:sp>
        <p:nvSpPr>
          <p:cNvPr id="3" name="Θέση περιεχομένου 2"/>
          <p:cNvSpPr>
            <a:spLocks noGrp="1"/>
          </p:cNvSpPr>
          <p:nvPr>
            <p:ph idx="1"/>
          </p:nvPr>
        </p:nvSpPr>
        <p:spPr>
          <a:xfrm>
            <a:off x="421359" y="1556792"/>
            <a:ext cx="8229600" cy="4752528"/>
          </a:xfrm>
        </p:spPr>
        <p:txBody>
          <a:bodyPr>
            <a:noAutofit/>
          </a:bodyPr>
          <a:lstStyle/>
          <a:p>
            <a:pPr marL="137160" indent="0">
              <a:buNone/>
            </a:pPr>
            <a:r>
              <a:rPr lang="el-GR" sz="2400" b="1" dirty="0" smtClean="0">
                <a:latin typeface="+mj-lt"/>
              </a:rPr>
              <a:t>Ο </a:t>
            </a:r>
            <a:r>
              <a:rPr lang="el-GR" sz="2400" b="1" dirty="0">
                <a:latin typeface="+mj-lt"/>
              </a:rPr>
              <a:t>τζόγος με τον έναν ή τον άλλο τρόπο, ήταν κομμάτι της ανθρώπινης συμπεριφοράς από τα προϊστορικά χρόνια</a:t>
            </a:r>
            <a:r>
              <a:rPr lang="el-GR" sz="2400" b="1" dirty="0" smtClean="0">
                <a:latin typeface="+mj-lt"/>
              </a:rPr>
              <a:t>.</a:t>
            </a:r>
            <a:endParaRPr lang="en-US" sz="2400" b="1" dirty="0" smtClean="0">
              <a:latin typeface="+mj-lt"/>
            </a:endParaRPr>
          </a:p>
          <a:p>
            <a:pPr marL="137160" indent="0" algn="just">
              <a:buNone/>
            </a:pPr>
            <a:r>
              <a:rPr lang="en-US" sz="2000" dirty="0" smtClean="0">
                <a:latin typeface="+mj-lt"/>
              </a:rPr>
              <a:t>…..</a:t>
            </a:r>
            <a:r>
              <a:rPr lang="el-GR" sz="2000" dirty="0" smtClean="0">
                <a:latin typeface="+mj-lt"/>
              </a:rPr>
              <a:t>αρχεία </a:t>
            </a:r>
            <a:r>
              <a:rPr lang="el-GR" sz="2000" dirty="0">
                <a:latin typeface="+mj-lt"/>
              </a:rPr>
              <a:t>τυχερών παιχνιδιών και σχετικά αντικείμενα ανάμεσα στα ερείπια της αρχαίας πόλης της Βαβυλώνας, τα οποία χρονολογούνται από το 3000 π. Χ. </a:t>
            </a:r>
            <a:r>
              <a:rPr lang="el-GR" sz="2000" dirty="0" smtClean="0">
                <a:latin typeface="+mj-lt"/>
              </a:rPr>
              <a:t>…</a:t>
            </a:r>
          </a:p>
          <a:p>
            <a:pPr marL="137160" indent="0" algn="just">
              <a:buNone/>
            </a:pPr>
            <a:r>
              <a:rPr lang="el-GR" sz="2000" dirty="0" smtClean="0">
                <a:latin typeface="+mj-lt"/>
              </a:rPr>
              <a:t>…ζάρια , ανακάλυψη </a:t>
            </a:r>
            <a:r>
              <a:rPr lang="el-GR" sz="2000" dirty="0">
                <a:latin typeface="+mj-lt"/>
              </a:rPr>
              <a:t>σύμφωνα με την παράδοση </a:t>
            </a:r>
            <a:r>
              <a:rPr lang="el-GR" sz="2000" dirty="0" smtClean="0">
                <a:latin typeface="+mj-lt"/>
              </a:rPr>
              <a:t>, από </a:t>
            </a:r>
            <a:r>
              <a:rPr lang="el-GR" sz="2000" dirty="0">
                <a:latin typeface="+mj-lt"/>
              </a:rPr>
              <a:t>τον ομηρικό ήρωα Παλαμήδη, κατά τη διάρκεια της πολιορκίας της </a:t>
            </a:r>
            <a:r>
              <a:rPr lang="el-GR" sz="2000" dirty="0" smtClean="0">
                <a:latin typeface="+mj-lt"/>
              </a:rPr>
              <a:t>Τροίας....</a:t>
            </a:r>
            <a:r>
              <a:rPr lang="el-GR" sz="2000" dirty="0">
                <a:latin typeface="+mj-lt"/>
              </a:rPr>
              <a:t> </a:t>
            </a:r>
            <a:endParaRPr lang="el-GR" sz="2000" dirty="0" smtClean="0">
              <a:latin typeface="+mj-lt"/>
            </a:endParaRPr>
          </a:p>
          <a:p>
            <a:pPr marL="137160" indent="0" algn="just">
              <a:buNone/>
            </a:pPr>
            <a:r>
              <a:rPr lang="el-GR" sz="2000" dirty="0" smtClean="0">
                <a:latin typeface="+mj-lt"/>
              </a:rPr>
              <a:t>…στη </a:t>
            </a:r>
            <a:r>
              <a:rPr lang="el-GR" sz="2000" dirty="0">
                <a:latin typeface="+mj-lt"/>
              </a:rPr>
              <a:t>Ρώμη όταν τα τυχερά παιχνίδια εξελίχθηκαν σε </a:t>
            </a:r>
            <a:r>
              <a:rPr lang="el-GR" sz="2000" dirty="0" smtClean="0">
                <a:latin typeface="+mj-lt"/>
              </a:rPr>
              <a:t>κοινωνική </a:t>
            </a:r>
            <a:r>
              <a:rPr lang="el-GR" sz="2000" dirty="0">
                <a:latin typeface="+mj-lt"/>
              </a:rPr>
              <a:t>μάστιγα, ελήφθησαν αυστηρά μέτρα για τον περιορισμό </a:t>
            </a:r>
            <a:r>
              <a:rPr lang="el-GR" sz="2000" dirty="0" smtClean="0">
                <a:latin typeface="+mj-lt"/>
              </a:rPr>
              <a:t>τους… Νέρωνας, Κλαύδιος</a:t>
            </a:r>
          </a:p>
          <a:p>
            <a:pPr marL="137160" indent="0" algn="just">
              <a:buNone/>
            </a:pPr>
            <a:r>
              <a:rPr lang="en-US" sz="2000" dirty="0" smtClean="0">
                <a:latin typeface="+mj-lt"/>
              </a:rPr>
              <a:t>…</a:t>
            </a:r>
            <a:r>
              <a:rPr lang="el-GR" sz="2000" dirty="0" smtClean="0">
                <a:latin typeface="+mj-lt"/>
              </a:rPr>
              <a:t>στο Βυζάντιο, τα </a:t>
            </a:r>
            <a:r>
              <a:rPr lang="el-GR" sz="2000" dirty="0">
                <a:latin typeface="+mj-lt"/>
              </a:rPr>
              <a:t>ζάρια τα έριχναν με μανία ο Λέων Φωκάς, αδελφός του Νικηφόρου Φωκά, ο </a:t>
            </a:r>
            <a:r>
              <a:rPr lang="el-GR" sz="2000" dirty="0" smtClean="0">
                <a:latin typeface="+mj-lt"/>
              </a:rPr>
              <a:t>Ρωμανός </a:t>
            </a:r>
            <a:r>
              <a:rPr lang="el-GR" sz="2000" dirty="0">
                <a:latin typeface="+mj-lt"/>
              </a:rPr>
              <a:t> </a:t>
            </a:r>
            <a:r>
              <a:rPr lang="el-GR" sz="2000" dirty="0" smtClean="0">
                <a:latin typeface="+mj-lt"/>
              </a:rPr>
              <a:t>...</a:t>
            </a:r>
          </a:p>
          <a:p>
            <a:pPr marL="137160" indent="0" algn="just">
              <a:buNone/>
            </a:pPr>
            <a:r>
              <a:rPr lang="el-GR" sz="2000" dirty="0">
                <a:latin typeface="+mj-lt"/>
              </a:rPr>
              <a:t> </a:t>
            </a:r>
            <a:br>
              <a:rPr lang="el-GR" sz="2000" dirty="0">
                <a:latin typeface="+mj-lt"/>
              </a:rPr>
            </a:br>
            <a:endParaRPr lang="el-GR" sz="2000" b="1" dirty="0" smtClean="0">
              <a:latin typeface="+mj-lt"/>
            </a:endParaRPr>
          </a:p>
        </p:txBody>
      </p:sp>
    </p:spTree>
    <p:extLst>
      <p:ext uri="{BB962C8B-B14F-4D97-AF65-F5344CB8AC3E}">
        <p14:creationId xmlns:p14="http://schemas.microsoft.com/office/powerpoint/2010/main" val="23681676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Τίτλος 1"/>
          <p:cNvSpPr>
            <a:spLocks noGrp="1"/>
          </p:cNvSpPr>
          <p:nvPr>
            <p:ph type="title"/>
          </p:nvPr>
        </p:nvSpPr>
        <p:spPr/>
        <p:txBody>
          <a:bodyPr>
            <a:noAutofit/>
          </a:bodyPr>
          <a:lstStyle/>
          <a:p>
            <a:pPr eaLnBrk="1" hangingPunct="1"/>
            <a:r>
              <a:rPr lang="el-GR" altLang="el-GR" sz="3600" b="1" dirty="0" smtClean="0"/>
              <a:t>  Προφίλ ατόμων που επισκέφθηκαν </a:t>
            </a:r>
            <a:br>
              <a:rPr lang="el-GR" altLang="el-GR" sz="3600" b="1" dirty="0" smtClean="0"/>
            </a:br>
            <a:r>
              <a:rPr lang="el-GR" altLang="el-GR" sz="3600" b="1" dirty="0" smtClean="0"/>
              <a:t> το ΚΕΘΕΑ ΑΛΦΑ</a:t>
            </a:r>
            <a:br>
              <a:rPr lang="el-GR" altLang="el-GR" sz="3600" b="1" dirty="0" smtClean="0"/>
            </a:br>
            <a:endParaRPr lang="el-GR" altLang="el-GR" sz="3600" b="1" dirty="0" smtClean="0"/>
          </a:p>
        </p:txBody>
      </p:sp>
      <p:sp>
        <p:nvSpPr>
          <p:cNvPr id="2" name="Θέση περιεχομένου 1"/>
          <p:cNvSpPr>
            <a:spLocks noGrp="1"/>
          </p:cNvSpPr>
          <p:nvPr>
            <p:ph idx="1"/>
          </p:nvPr>
        </p:nvSpPr>
        <p:spPr/>
        <p:txBody>
          <a:bodyPr>
            <a:normAutofit/>
          </a:bodyPr>
          <a:lstStyle/>
          <a:p>
            <a:r>
              <a:rPr lang="el-GR" sz="2400" dirty="0" smtClean="0">
                <a:latin typeface="+mj-lt"/>
              </a:rPr>
              <a:t>Εργασιακή κατάσταση</a:t>
            </a:r>
          </a:p>
          <a:p>
            <a:pPr marL="137160" indent="0">
              <a:buNone/>
            </a:pPr>
            <a:endParaRPr lang="el-GR" sz="2400" dirty="0" smtClean="0">
              <a:latin typeface="+mj-lt"/>
            </a:endParaRPr>
          </a:p>
          <a:p>
            <a:pPr marL="137160" indent="0">
              <a:buNone/>
            </a:pPr>
            <a:endParaRPr lang="el-GR" sz="2400" dirty="0">
              <a:latin typeface="+mj-lt"/>
            </a:endParaRPr>
          </a:p>
        </p:txBody>
      </p:sp>
      <p:graphicFrame>
        <p:nvGraphicFramePr>
          <p:cNvPr id="8" name="Γράφημα 7"/>
          <p:cNvGraphicFramePr/>
          <p:nvPr>
            <p:extLst>
              <p:ext uri="{D42A27DB-BD31-4B8C-83A1-F6EECF244321}">
                <p14:modId xmlns:p14="http://schemas.microsoft.com/office/powerpoint/2010/main" val="2801177964"/>
              </p:ext>
            </p:extLst>
          </p:nvPr>
        </p:nvGraphicFramePr>
        <p:xfrm>
          <a:off x="1547664" y="2564904"/>
          <a:ext cx="6480720" cy="356424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857801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normAutofit fontScale="90000"/>
          </a:bodyPr>
          <a:lstStyle/>
          <a:p>
            <a:r>
              <a:rPr lang="el-GR" altLang="el-GR" sz="36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t>Προφίλ ατόμων που επισκέφθηκαν </a:t>
            </a:r>
            <a:br>
              <a:rPr lang="el-GR" altLang="el-GR" sz="36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br>
            <a:r>
              <a:rPr lang="el-GR" altLang="el-GR" sz="36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t> το ΚΕΘΕΑ ΑΛΦΑ</a:t>
            </a:r>
            <a:endParaRPr lang="el-GR" dirty="0"/>
          </a:p>
        </p:txBody>
      </p:sp>
      <p:sp>
        <p:nvSpPr>
          <p:cNvPr id="6" name="Θέση περιεχομένου 5"/>
          <p:cNvSpPr>
            <a:spLocks noGrp="1"/>
          </p:cNvSpPr>
          <p:nvPr>
            <p:ph idx="1"/>
          </p:nvPr>
        </p:nvSpPr>
        <p:spPr/>
        <p:txBody>
          <a:bodyPr/>
          <a:lstStyle/>
          <a:p>
            <a:pPr lvl="0">
              <a:buClr>
                <a:srgbClr val="FFFFFF">
                  <a:shade val="95000"/>
                </a:srgbClr>
              </a:buClr>
            </a:pPr>
            <a:r>
              <a:rPr lang="el-GR" sz="2400" dirty="0">
                <a:solidFill>
                  <a:srgbClr val="FFFFFF"/>
                </a:solidFill>
                <a:latin typeface="Arial" panose="020B0604020202020204" pitchFamily="34" charset="0"/>
              </a:rPr>
              <a:t>Εκπαιδευτικό επίπεδο</a:t>
            </a:r>
          </a:p>
          <a:p>
            <a:endParaRPr lang="el-GR" dirty="0"/>
          </a:p>
        </p:txBody>
      </p:sp>
      <p:graphicFrame>
        <p:nvGraphicFramePr>
          <p:cNvPr id="8" name="Αντικείμενο 5"/>
          <p:cNvGraphicFramePr>
            <a:graphicFrameLocks noChangeAspect="1"/>
          </p:cNvGraphicFramePr>
          <p:nvPr>
            <p:extLst>
              <p:ext uri="{D42A27DB-BD31-4B8C-83A1-F6EECF244321}">
                <p14:modId xmlns:p14="http://schemas.microsoft.com/office/powerpoint/2010/main" val="4130034104"/>
              </p:ext>
            </p:extLst>
          </p:nvPr>
        </p:nvGraphicFramePr>
        <p:xfrm>
          <a:off x="1259632" y="2492896"/>
          <a:ext cx="6964725" cy="379142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1688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32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t>Προφίλ ατόμων που επισκέφθηκαν </a:t>
            </a:r>
            <a:br>
              <a:rPr lang="el-GR" altLang="el-GR" sz="32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br>
            <a:r>
              <a:rPr lang="el-GR" altLang="el-GR" sz="32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t> το ΚΕΘΕΑ ΑΛΦΑ</a:t>
            </a:r>
            <a:endParaRPr lang="el-GR" dirty="0"/>
          </a:p>
        </p:txBody>
      </p:sp>
      <p:sp>
        <p:nvSpPr>
          <p:cNvPr id="3" name="Θέση περιεχομένου 2"/>
          <p:cNvSpPr>
            <a:spLocks noGrp="1"/>
          </p:cNvSpPr>
          <p:nvPr>
            <p:ph idx="1"/>
          </p:nvPr>
        </p:nvSpPr>
        <p:spPr/>
        <p:txBody>
          <a:bodyPr>
            <a:normAutofit/>
          </a:bodyPr>
          <a:lstStyle/>
          <a:p>
            <a:r>
              <a:rPr lang="el-GR" sz="2400" dirty="0" smtClean="0">
                <a:latin typeface="+mj-lt"/>
              </a:rPr>
              <a:t>Διάρκεια ενασχόλησης</a:t>
            </a:r>
            <a:endParaRPr lang="el-GR" sz="2400" dirty="0">
              <a:latin typeface="+mj-lt"/>
            </a:endParaRPr>
          </a:p>
        </p:txBody>
      </p:sp>
      <p:graphicFrame>
        <p:nvGraphicFramePr>
          <p:cNvPr id="4" name="Αντικείμενο 7"/>
          <p:cNvGraphicFramePr>
            <a:graphicFrameLocks noChangeAspect="1"/>
          </p:cNvGraphicFramePr>
          <p:nvPr>
            <p:extLst>
              <p:ext uri="{D42A27DB-BD31-4B8C-83A1-F6EECF244321}">
                <p14:modId xmlns:p14="http://schemas.microsoft.com/office/powerpoint/2010/main" val="2534378979"/>
              </p:ext>
            </p:extLst>
          </p:nvPr>
        </p:nvGraphicFramePr>
        <p:xfrm>
          <a:off x="1583668" y="2544794"/>
          <a:ext cx="5976664" cy="37889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265409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sz="32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t>Προφίλ ατόμων που επισκέφθηκαν </a:t>
            </a:r>
            <a:br>
              <a:rPr lang="el-GR" altLang="el-GR" sz="32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br>
            <a:r>
              <a:rPr lang="el-GR" altLang="el-GR" sz="32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t> το ΚΕΘΕΑ ΑΛΦΑ</a:t>
            </a:r>
            <a:endParaRPr lang="el-GR" dirty="0"/>
          </a:p>
        </p:txBody>
      </p:sp>
      <p:sp>
        <p:nvSpPr>
          <p:cNvPr id="3" name="Θέση περιεχομένου 2"/>
          <p:cNvSpPr>
            <a:spLocks noGrp="1"/>
          </p:cNvSpPr>
          <p:nvPr>
            <p:ph idx="1"/>
          </p:nvPr>
        </p:nvSpPr>
        <p:spPr/>
        <p:txBody>
          <a:bodyPr>
            <a:normAutofit/>
          </a:bodyPr>
          <a:lstStyle/>
          <a:p>
            <a:r>
              <a:rPr lang="el-GR" sz="2400" dirty="0" smtClean="0">
                <a:latin typeface="+mj-lt"/>
              </a:rPr>
              <a:t>Απόκρυψη ενασχόλησης</a:t>
            </a:r>
            <a:endParaRPr lang="el-GR" sz="2400" dirty="0">
              <a:latin typeface="+mj-lt"/>
            </a:endParaRPr>
          </a:p>
        </p:txBody>
      </p:sp>
      <p:graphicFrame>
        <p:nvGraphicFramePr>
          <p:cNvPr id="4" name="Αντικείμενο 9"/>
          <p:cNvGraphicFramePr>
            <a:graphicFrameLocks noChangeAspect="1"/>
          </p:cNvGraphicFramePr>
          <p:nvPr>
            <p:extLst>
              <p:ext uri="{D42A27DB-BD31-4B8C-83A1-F6EECF244321}">
                <p14:modId xmlns:p14="http://schemas.microsoft.com/office/powerpoint/2010/main" val="1792381793"/>
              </p:ext>
            </p:extLst>
          </p:nvPr>
        </p:nvGraphicFramePr>
        <p:xfrm>
          <a:off x="1403648" y="2852936"/>
          <a:ext cx="6116231" cy="261199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378113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sz="32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t>Προφίλ ατόμων που επισκέφθηκαν </a:t>
            </a:r>
            <a:br>
              <a:rPr lang="el-GR" altLang="el-GR" sz="32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br>
            <a:r>
              <a:rPr lang="el-GR" altLang="el-GR" sz="32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t> το ΚΕΘΕΑ ΑΛΦΑ</a:t>
            </a:r>
            <a:endParaRPr lang="el-GR" dirty="0"/>
          </a:p>
        </p:txBody>
      </p:sp>
      <p:sp>
        <p:nvSpPr>
          <p:cNvPr id="3" name="Θέση περιεχομένου 2"/>
          <p:cNvSpPr>
            <a:spLocks noGrp="1"/>
          </p:cNvSpPr>
          <p:nvPr>
            <p:ph idx="1"/>
          </p:nvPr>
        </p:nvSpPr>
        <p:spPr/>
        <p:txBody>
          <a:bodyPr>
            <a:normAutofit/>
          </a:bodyPr>
          <a:lstStyle/>
          <a:p>
            <a:r>
              <a:rPr lang="el-GR" sz="2400" dirty="0">
                <a:latin typeface="+mj-lt"/>
              </a:rPr>
              <a:t>Τομείς που έχουν επηρεαστεί από την ενασχόληση με τα τυχερά παιχνίδια:</a:t>
            </a:r>
          </a:p>
        </p:txBody>
      </p:sp>
      <p:graphicFrame>
        <p:nvGraphicFramePr>
          <p:cNvPr id="4" name="Αντικείμενο 11"/>
          <p:cNvGraphicFramePr>
            <a:graphicFrameLocks noChangeAspect="1"/>
          </p:cNvGraphicFramePr>
          <p:nvPr>
            <p:extLst>
              <p:ext uri="{D42A27DB-BD31-4B8C-83A1-F6EECF244321}">
                <p14:modId xmlns:p14="http://schemas.microsoft.com/office/powerpoint/2010/main" val="1771946124"/>
              </p:ext>
            </p:extLst>
          </p:nvPr>
        </p:nvGraphicFramePr>
        <p:xfrm>
          <a:off x="1907704" y="2920654"/>
          <a:ext cx="5112568" cy="357126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534720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sz="32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t>Προφίλ ατόμων που επισκέφθηκαν </a:t>
            </a:r>
            <a:br>
              <a:rPr lang="el-GR" altLang="el-GR" sz="32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br>
            <a:r>
              <a:rPr lang="el-GR" altLang="el-GR" sz="32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t> το ΚΕΘΕΑ ΑΛΦΑ</a:t>
            </a:r>
            <a:endParaRPr lang="el-GR" dirty="0"/>
          </a:p>
        </p:txBody>
      </p:sp>
      <p:sp>
        <p:nvSpPr>
          <p:cNvPr id="3" name="Θέση περιεχομένου 2"/>
          <p:cNvSpPr>
            <a:spLocks noGrp="1"/>
          </p:cNvSpPr>
          <p:nvPr>
            <p:ph idx="1"/>
          </p:nvPr>
        </p:nvSpPr>
        <p:spPr/>
        <p:txBody>
          <a:bodyPr>
            <a:normAutofit/>
          </a:bodyPr>
          <a:lstStyle/>
          <a:p>
            <a:r>
              <a:rPr lang="el-GR" sz="2400" dirty="0" smtClean="0">
                <a:latin typeface="+mj-lt"/>
              </a:rPr>
              <a:t>Προβληματική ενασχόληση συγγενικών προσώπων με τα τυχερά παιχνίδια.</a:t>
            </a:r>
            <a:endParaRPr lang="el-GR" sz="2400" dirty="0">
              <a:latin typeface="+mj-lt"/>
            </a:endParaRPr>
          </a:p>
        </p:txBody>
      </p:sp>
      <p:graphicFrame>
        <p:nvGraphicFramePr>
          <p:cNvPr id="4" name="Γράφημα 3"/>
          <p:cNvGraphicFramePr/>
          <p:nvPr>
            <p:extLst>
              <p:ext uri="{D42A27DB-BD31-4B8C-83A1-F6EECF244321}">
                <p14:modId xmlns:p14="http://schemas.microsoft.com/office/powerpoint/2010/main" val="113139287"/>
              </p:ext>
            </p:extLst>
          </p:nvPr>
        </p:nvGraphicFramePr>
        <p:xfrm>
          <a:off x="1691680" y="2780928"/>
          <a:ext cx="6048672" cy="36362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94219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188640"/>
            <a:ext cx="8229600" cy="1143000"/>
          </a:xfrm>
        </p:spPr>
        <p:txBody>
          <a:bodyPr/>
          <a:lstStyle/>
          <a:p>
            <a:endParaRPr lang="el-GR"/>
          </a:p>
        </p:txBody>
      </p:sp>
      <p:sp>
        <p:nvSpPr>
          <p:cNvPr id="3" name="Θέση περιεχομένου 2"/>
          <p:cNvSpPr>
            <a:spLocks noGrp="1"/>
          </p:cNvSpPr>
          <p:nvPr>
            <p:ph idx="1"/>
          </p:nvPr>
        </p:nvSpPr>
        <p:spPr/>
        <p:txBody>
          <a:bodyPr>
            <a:normAutofit fontScale="47500" lnSpcReduction="20000"/>
          </a:bodyPr>
          <a:lstStyle/>
          <a:p>
            <a:pPr marL="137160" indent="0" algn="just">
              <a:lnSpc>
                <a:spcPct val="120000"/>
              </a:lnSpc>
              <a:buNone/>
            </a:pPr>
            <a:r>
              <a:rPr lang="el-GR" sz="4200" dirty="0">
                <a:latin typeface="+mj-lt"/>
              </a:rPr>
              <a:t>… Οι ιδιωτικές λοταρίες ήταν συχνό φαινόμενο στην Ευρώπη κατά τη διάρκεια του Μεσαίωνα, και η Ελισάβετ η 1η της Αγγλίας «ίδρυσε» την πρώτη λοταρία που χρηματοδοτούνταν από το κράτος το 1566.</a:t>
            </a:r>
          </a:p>
          <a:p>
            <a:pPr marL="137160" indent="0" algn="just">
              <a:lnSpc>
                <a:spcPct val="120000"/>
              </a:lnSpc>
              <a:buNone/>
            </a:pPr>
            <a:r>
              <a:rPr lang="el-GR" sz="4200" dirty="0">
                <a:latin typeface="+mj-lt"/>
              </a:rPr>
              <a:t>…το πρώτο γνωστό καζίνο, </a:t>
            </a:r>
            <a:r>
              <a:rPr lang="en-US" sz="4200" dirty="0" err="1">
                <a:latin typeface="+mj-lt"/>
              </a:rPr>
              <a:t>Ridotto</a:t>
            </a:r>
            <a:r>
              <a:rPr lang="en-US" sz="4200" dirty="0">
                <a:latin typeface="+mj-lt"/>
              </a:rPr>
              <a:t> ,</a:t>
            </a:r>
            <a:r>
              <a:rPr lang="el-GR" sz="4200" dirty="0">
                <a:latin typeface="+mj-lt"/>
              </a:rPr>
              <a:t>ξεκίνησε το</a:t>
            </a:r>
            <a:r>
              <a:rPr lang="en-US" sz="4200" dirty="0">
                <a:latin typeface="+mj-lt"/>
              </a:rPr>
              <a:t> 1638</a:t>
            </a:r>
            <a:r>
              <a:rPr lang="el-GR" sz="4200" dirty="0">
                <a:latin typeface="+mj-lt"/>
              </a:rPr>
              <a:t> στην Βενετία</a:t>
            </a:r>
            <a:endParaRPr lang="el-GR" sz="4200" baseline="30000" dirty="0">
              <a:latin typeface="+mj-lt"/>
            </a:endParaRPr>
          </a:p>
          <a:p>
            <a:pPr marL="137160" indent="0" algn="just">
              <a:lnSpc>
                <a:spcPct val="120000"/>
              </a:lnSpc>
              <a:buNone/>
            </a:pPr>
            <a:r>
              <a:rPr lang="el-GR" sz="4200" b="1" dirty="0">
                <a:latin typeface="+mj-lt"/>
              </a:rPr>
              <a:t>                                                                             </a:t>
            </a:r>
            <a:r>
              <a:rPr lang="el-GR" sz="4200" b="1" dirty="0" smtClean="0">
                <a:latin typeface="+mj-lt"/>
              </a:rPr>
              <a:t>…………………….. </a:t>
            </a:r>
          </a:p>
          <a:p>
            <a:pPr marL="137160" indent="0" algn="just">
              <a:lnSpc>
                <a:spcPct val="120000"/>
              </a:lnSpc>
              <a:buNone/>
            </a:pPr>
            <a:endParaRPr lang="el-GR" sz="4200" b="1" dirty="0">
              <a:latin typeface="+mj-lt"/>
            </a:endParaRPr>
          </a:p>
          <a:p>
            <a:pPr marL="137160" indent="0" algn="just">
              <a:lnSpc>
                <a:spcPct val="120000"/>
              </a:lnSpc>
              <a:buNone/>
            </a:pPr>
            <a:r>
              <a:rPr lang="el-GR" sz="4200" dirty="0" smtClean="0">
                <a:latin typeface="+mj-lt"/>
              </a:rPr>
              <a:t>Ένας </a:t>
            </a:r>
            <a:r>
              <a:rPr lang="el-GR" sz="4200" dirty="0">
                <a:latin typeface="+mj-lt"/>
              </a:rPr>
              <a:t>από τους πιο πρώτους διάσημους τζογαδόρους του 17ου αιώνα ήταν ο σπουδαίος Φιοντόρ Ντοστογιέφσκι. Ο Ρώσος συγγραφέας  </a:t>
            </a:r>
            <a:r>
              <a:rPr lang="el-GR" sz="4200" dirty="0" smtClean="0">
                <a:latin typeface="+mj-lt"/>
              </a:rPr>
              <a:t>στη νουβέλα «</a:t>
            </a:r>
            <a:r>
              <a:rPr lang="el-GR" sz="4200" dirty="0">
                <a:latin typeface="+mj-lt"/>
              </a:rPr>
              <a:t>Ο παίκτης» το 1866, </a:t>
            </a:r>
            <a:r>
              <a:rPr lang="el-GR" sz="4200" dirty="0" smtClean="0">
                <a:latin typeface="+mj-lt"/>
              </a:rPr>
              <a:t>περιγράφει  </a:t>
            </a:r>
            <a:r>
              <a:rPr lang="el-GR" sz="4200" dirty="0">
                <a:latin typeface="+mj-lt"/>
              </a:rPr>
              <a:t>τη διάρκεια μίας περιόδου καταστροφικών απωλειών από παιχνίδια τζόγου, σε μία προσπάθεια του να διατηρήσει την οικονομική του ακεραιότητα. </a:t>
            </a:r>
            <a:endParaRPr lang="el-GR" sz="4200" dirty="0" smtClean="0">
              <a:latin typeface="+mj-lt"/>
            </a:endParaRPr>
          </a:p>
          <a:p>
            <a:pPr marL="137160" indent="0" algn="just">
              <a:lnSpc>
                <a:spcPct val="120000"/>
              </a:lnSpc>
              <a:buNone/>
            </a:pPr>
            <a:r>
              <a:rPr lang="el-GR" sz="4200" dirty="0" smtClean="0">
                <a:latin typeface="+mj-lt"/>
              </a:rPr>
              <a:t>Η </a:t>
            </a:r>
            <a:r>
              <a:rPr lang="el-GR" sz="4200" dirty="0">
                <a:latin typeface="+mj-lt"/>
              </a:rPr>
              <a:t>αξία του </a:t>
            </a:r>
            <a:r>
              <a:rPr lang="el-GR" sz="4200" dirty="0" smtClean="0">
                <a:latin typeface="+mj-lt"/>
              </a:rPr>
              <a:t>παραμένει </a:t>
            </a:r>
            <a:r>
              <a:rPr lang="el-GR" sz="4200" dirty="0">
                <a:latin typeface="+mj-lt"/>
              </a:rPr>
              <a:t>διαχρονική και η μελέτη αυτού, μπορεί να βοηθήσει για τη συνειδητοποίηση της πορείας ενός παίκτη μέσα στον τζόγο.</a:t>
            </a:r>
          </a:p>
          <a:p>
            <a:endParaRPr lang="el-GR" sz="3800" dirty="0">
              <a:latin typeface="+mj-lt"/>
            </a:endParaRPr>
          </a:p>
          <a:p>
            <a:endParaRPr lang="el-GR" sz="3800" dirty="0"/>
          </a:p>
          <a:p>
            <a:endParaRPr lang="el-GR" sz="3800" dirty="0"/>
          </a:p>
        </p:txBody>
      </p:sp>
    </p:spTree>
    <p:extLst>
      <p:ext uri="{BB962C8B-B14F-4D97-AF65-F5344CB8AC3E}">
        <p14:creationId xmlns:p14="http://schemas.microsoft.com/office/powerpoint/2010/main" val="42463858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p:txBody>
          <a:bodyPr>
            <a:normAutofit/>
          </a:bodyPr>
          <a:lstStyle/>
          <a:p>
            <a:r>
              <a:rPr lang="el-GR" sz="4400" dirty="0" smtClean="0">
                <a:solidFill>
                  <a:schemeClr val="accent1"/>
                </a:solidFill>
              </a:rPr>
              <a:t>ορισμός τζόγου</a:t>
            </a:r>
          </a:p>
        </p:txBody>
      </p:sp>
      <p:sp>
        <p:nvSpPr>
          <p:cNvPr id="3075" name="Rectangle 3"/>
          <p:cNvSpPr>
            <a:spLocks noGrp="1" noChangeArrowheads="1"/>
          </p:cNvSpPr>
          <p:nvPr>
            <p:ph idx="1"/>
          </p:nvPr>
        </p:nvSpPr>
        <p:spPr>
          <a:xfrm>
            <a:off x="323528" y="1772816"/>
            <a:ext cx="8229600" cy="4525963"/>
          </a:xfrm>
        </p:spPr>
        <p:txBody>
          <a:bodyPr rtlCol="0">
            <a:normAutofit fontScale="77500" lnSpcReduction="20000"/>
          </a:bodyPr>
          <a:lstStyle/>
          <a:p>
            <a:pPr marL="137160" indent="0" algn="just" fontAlgn="auto">
              <a:lnSpc>
                <a:spcPct val="90000"/>
              </a:lnSpc>
              <a:spcAft>
                <a:spcPts val="0"/>
              </a:spcAft>
              <a:buNone/>
              <a:defRPr/>
            </a:pPr>
            <a:r>
              <a:rPr lang="el-GR" sz="2300" b="1" dirty="0">
                <a:latin typeface="+mj-lt"/>
              </a:rPr>
              <a:t>Η</a:t>
            </a:r>
            <a:r>
              <a:rPr lang="el-GR" sz="2300" b="1" dirty="0" smtClean="0">
                <a:latin typeface="+mj-lt"/>
              </a:rPr>
              <a:t> </a:t>
            </a:r>
            <a:r>
              <a:rPr lang="el-GR" sz="2300" b="1" dirty="0">
                <a:latin typeface="+mj-lt"/>
              </a:rPr>
              <a:t>ενασχόληση με τα τυχερά παιχνίδια ή τζόγος, ορίζεται ως</a:t>
            </a:r>
            <a:r>
              <a:rPr lang="en-US" sz="2300" b="1" dirty="0" smtClean="0">
                <a:latin typeface="+mj-lt"/>
              </a:rPr>
              <a:t>:</a:t>
            </a:r>
            <a:endParaRPr lang="el-GR" sz="2300" b="1" dirty="0" smtClean="0">
              <a:latin typeface="+mj-lt"/>
            </a:endParaRPr>
          </a:p>
          <a:p>
            <a:pPr algn="just" fontAlgn="auto">
              <a:lnSpc>
                <a:spcPct val="90000"/>
              </a:lnSpc>
              <a:spcAft>
                <a:spcPts val="0"/>
              </a:spcAft>
              <a:buFontTx/>
              <a:buNone/>
              <a:defRPr/>
            </a:pPr>
            <a:endParaRPr lang="el-GR" sz="2300" dirty="0">
              <a:latin typeface="+mj-lt"/>
            </a:endParaRPr>
          </a:p>
          <a:p>
            <a:pPr marL="137160" indent="0" algn="just">
              <a:lnSpc>
                <a:spcPct val="120000"/>
              </a:lnSpc>
              <a:buNone/>
              <a:defRPr/>
            </a:pPr>
            <a:r>
              <a:rPr lang="el-GR" sz="2300" dirty="0" smtClean="0">
                <a:latin typeface="+mj-lt"/>
              </a:rPr>
              <a:t>η </a:t>
            </a:r>
            <a:r>
              <a:rPr lang="el-GR" sz="2300" dirty="0">
                <a:latin typeface="+mj-lt"/>
              </a:rPr>
              <a:t>τοποθέτηση οποιουδήποτε είδους αντικειμένου </a:t>
            </a:r>
            <a:r>
              <a:rPr lang="el-GR" sz="2300" dirty="0" smtClean="0">
                <a:latin typeface="+mj-lt"/>
              </a:rPr>
              <a:t>ή </a:t>
            </a:r>
            <a:r>
              <a:rPr lang="en-US" sz="2300" dirty="0" smtClean="0">
                <a:latin typeface="+mj-lt"/>
              </a:rPr>
              <a:t> </a:t>
            </a:r>
            <a:r>
              <a:rPr lang="el-GR" sz="2300" dirty="0" smtClean="0">
                <a:latin typeface="+mj-lt"/>
              </a:rPr>
              <a:t>περιουσίας, με </a:t>
            </a:r>
            <a:r>
              <a:rPr lang="el-GR" sz="2300" dirty="0">
                <a:latin typeface="+mj-lt"/>
              </a:rPr>
              <a:t>υλική αξία, σε ένα παιχνίδι ή γεγονός </a:t>
            </a:r>
            <a:r>
              <a:rPr lang="el-GR" sz="2300" dirty="0" smtClean="0">
                <a:latin typeface="+mj-lt"/>
              </a:rPr>
              <a:t>με</a:t>
            </a:r>
            <a:r>
              <a:rPr lang="en-US" sz="2300" dirty="0" smtClean="0">
                <a:latin typeface="+mj-lt"/>
              </a:rPr>
              <a:t> </a:t>
            </a:r>
            <a:r>
              <a:rPr lang="el-GR" sz="2300" dirty="0" smtClean="0">
                <a:latin typeface="+mj-lt"/>
              </a:rPr>
              <a:t>αβέβαιη </a:t>
            </a:r>
            <a:r>
              <a:rPr lang="el-GR" sz="2300" dirty="0">
                <a:latin typeface="+mj-lt"/>
              </a:rPr>
              <a:t>έκβαση, όπου ο παράγοντας </a:t>
            </a:r>
            <a:r>
              <a:rPr lang="el-GR" sz="2300" u="sng" dirty="0">
                <a:latin typeface="+mj-lt"/>
              </a:rPr>
              <a:t>τύχη</a:t>
            </a:r>
            <a:r>
              <a:rPr lang="el-GR" sz="2300" dirty="0">
                <a:latin typeface="+mj-lt"/>
              </a:rPr>
              <a:t>, σε </a:t>
            </a:r>
            <a:r>
              <a:rPr lang="el-GR" sz="2300" dirty="0" smtClean="0">
                <a:latin typeface="+mj-lt"/>
              </a:rPr>
              <a:t>διαφορετικό βαθμό </a:t>
            </a:r>
            <a:r>
              <a:rPr lang="el-GR" sz="2300" dirty="0">
                <a:latin typeface="+mj-lt"/>
              </a:rPr>
              <a:t>κάθε φορά, καθορίζει αυτή την </a:t>
            </a:r>
            <a:r>
              <a:rPr lang="el-GR" sz="2300" dirty="0" smtClean="0">
                <a:latin typeface="+mj-lt"/>
              </a:rPr>
              <a:t>έκβαση (</a:t>
            </a:r>
            <a:r>
              <a:rPr lang="el-GR" sz="2300" dirty="0">
                <a:latin typeface="+mj-lt"/>
              </a:rPr>
              <a:t>Β</a:t>
            </a:r>
            <a:r>
              <a:rPr lang="en-US" sz="2300" dirty="0" err="1">
                <a:latin typeface="+mj-lt"/>
              </a:rPr>
              <a:t>laszcynski</a:t>
            </a:r>
            <a:r>
              <a:rPr lang="el-GR" sz="2300" dirty="0">
                <a:latin typeface="+mj-lt"/>
              </a:rPr>
              <a:t>, 200</a:t>
            </a:r>
            <a:r>
              <a:rPr lang="en-US" sz="2300" dirty="0">
                <a:latin typeface="+mj-lt"/>
              </a:rPr>
              <a:t>7</a:t>
            </a:r>
            <a:r>
              <a:rPr lang="el-GR" sz="2300" dirty="0">
                <a:latin typeface="+mj-lt"/>
              </a:rPr>
              <a:t>). </a:t>
            </a:r>
            <a:endParaRPr lang="el-GR" sz="2300" dirty="0" smtClean="0">
              <a:latin typeface="+mj-lt"/>
            </a:endParaRPr>
          </a:p>
          <a:p>
            <a:pPr algn="just">
              <a:lnSpc>
                <a:spcPct val="120000"/>
              </a:lnSpc>
              <a:defRPr/>
            </a:pPr>
            <a:endParaRPr lang="el-GR" sz="2300" dirty="0" smtClean="0"/>
          </a:p>
          <a:p>
            <a:pPr algn="just">
              <a:lnSpc>
                <a:spcPct val="120000"/>
              </a:lnSpc>
              <a:defRPr/>
            </a:pPr>
            <a:r>
              <a:rPr lang="el-GR" altLang="el-GR" sz="2300" dirty="0">
                <a:latin typeface="+mj-lt"/>
              </a:rPr>
              <a:t>Η δραστηριότητα να παίζεις χρήματα με την ελπίδα του </a:t>
            </a:r>
            <a:r>
              <a:rPr lang="el-GR" altLang="el-GR" sz="2300" dirty="0" smtClean="0">
                <a:latin typeface="+mj-lt"/>
              </a:rPr>
              <a:t>κέρδους</a:t>
            </a:r>
          </a:p>
          <a:p>
            <a:pPr algn="just">
              <a:lnSpc>
                <a:spcPct val="120000"/>
              </a:lnSpc>
              <a:defRPr/>
            </a:pPr>
            <a:endParaRPr lang="el-GR" altLang="el-GR" sz="2300" dirty="0">
              <a:latin typeface="+mj-lt"/>
            </a:endParaRPr>
          </a:p>
          <a:p>
            <a:pPr algn="just">
              <a:lnSpc>
                <a:spcPct val="120000"/>
              </a:lnSpc>
              <a:defRPr/>
            </a:pPr>
            <a:r>
              <a:rPr lang="el-GR" altLang="el-GR" sz="2300" dirty="0">
                <a:latin typeface="+mj-lt"/>
              </a:rPr>
              <a:t>Όταν το άτομο επιδιώκει  από μια δραστηριότητα χρηματικό κέρδος με χρήση ή χωρίς των δεξιοτήτων του, παρόλα αυτά το αποτέλεσμα παραμένει αβέβαιο</a:t>
            </a:r>
          </a:p>
          <a:p>
            <a:pPr algn="just">
              <a:defRPr/>
            </a:pPr>
            <a:endParaRPr lang="el-GR" sz="2400" dirty="0"/>
          </a:p>
          <a:p>
            <a:pPr marL="137160" indent="0" algn="just">
              <a:buNone/>
              <a:defRPr/>
            </a:pPr>
            <a:r>
              <a:rPr lang="el-GR" sz="2400" b="1" i="1" dirty="0">
                <a:latin typeface="+mj-lt"/>
              </a:rPr>
              <a:t>ΤΥΧΗ </a:t>
            </a:r>
            <a:r>
              <a:rPr lang="el-GR" sz="2400" b="1" i="1" dirty="0" smtClean="0">
                <a:latin typeface="+mj-lt"/>
              </a:rPr>
              <a:t>είναι </a:t>
            </a:r>
            <a:r>
              <a:rPr lang="el-GR" sz="2400" b="1" i="1" dirty="0">
                <a:latin typeface="+mj-lt"/>
              </a:rPr>
              <a:t>κάτι που δεν μπορείς να προβλέψεις ή να ελέγξεις ή να επηρεάσεις το αποτέλεσμα</a:t>
            </a:r>
          </a:p>
          <a:p>
            <a:pPr>
              <a:lnSpc>
                <a:spcPct val="90000"/>
              </a:lnSpc>
              <a:defRPr/>
            </a:pPr>
            <a:endParaRPr lang="en-US" sz="2400" dirty="0"/>
          </a:p>
        </p:txBody>
      </p:sp>
    </p:spTree>
    <p:extLst>
      <p:ext uri="{BB962C8B-B14F-4D97-AF65-F5344CB8AC3E}">
        <p14:creationId xmlns:p14="http://schemas.microsoft.com/office/powerpoint/2010/main" val="5060966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smtClean="0"/>
              <a:t>στοιχεία </a:t>
            </a:r>
            <a:r>
              <a:rPr lang="el-GR" altLang="el-GR" dirty="0"/>
              <a:t>που εμπεριέχουν οι ορισμοί</a:t>
            </a:r>
            <a:endParaRPr lang="el-GR" dirty="0"/>
          </a:p>
        </p:txBody>
      </p:sp>
      <p:sp>
        <p:nvSpPr>
          <p:cNvPr id="3" name="Θέση περιεχομένου 2"/>
          <p:cNvSpPr>
            <a:spLocks noGrp="1"/>
          </p:cNvSpPr>
          <p:nvPr>
            <p:ph idx="1"/>
          </p:nvPr>
        </p:nvSpPr>
        <p:spPr>
          <a:xfrm>
            <a:off x="467544" y="1844825"/>
            <a:ext cx="8229600" cy="4032448"/>
          </a:xfrm>
        </p:spPr>
        <p:txBody>
          <a:bodyPr>
            <a:normAutofit/>
          </a:bodyPr>
          <a:lstStyle/>
          <a:p>
            <a:pPr>
              <a:lnSpc>
                <a:spcPct val="80000"/>
              </a:lnSpc>
              <a:defRPr/>
            </a:pPr>
            <a:endParaRPr lang="el-GR" dirty="0" smtClean="0"/>
          </a:p>
          <a:p>
            <a:pPr algn="just">
              <a:lnSpc>
                <a:spcPct val="80000"/>
              </a:lnSpc>
              <a:defRPr/>
            </a:pPr>
            <a:r>
              <a:rPr lang="el-GR" sz="2000" dirty="0" smtClean="0">
                <a:latin typeface="+mj-lt"/>
              </a:rPr>
              <a:t>Εμπλέκονται </a:t>
            </a:r>
            <a:r>
              <a:rPr lang="el-GR" sz="2000" dirty="0">
                <a:latin typeface="+mj-lt"/>
              </a:rPr>
              <a:t>δύο ή περισσότερα μέρη </a:t>
            </a:r>
            <a:endParaRPr lang="el-GR" sz="2000" dirty="0" smtClean="0">
              <a:latin typeface="+mj-lt"/>
            </a:endParaRPr>
          </a:p>
          <a:p>
            <a:pPr algn="just">
              <a:lnSpc>
                <a:spcPct val="80000"/>
              </a:lnSpc>
              <a:defRPr/>
            </a:pPr>
            <a:endParaRPr lang="el-GR" sz="2000" dirty="0" smtClean="0">
              <a:latin typeface="+mj-lt"/>
            </a:endParaRPr>
          </a:p>
          <a:p>
            <a:pPr algn="just">
              <a:lnSpc>
                <a:spcPct val="80000"/>
              </a:lnSpc>
              <a:defRPr/>
            </a:pPr>
            <a:r>
              <a:rPr lang="el-GR" sz="2000" dirty="0" smtClean="0">
                <a:latin typeface="+mj-lt"/>
              </a:rPr>
              <a:t>Τα </a:t>
            </a:r>
            <a:r>
              <a:rPr lang="el-GR" sz="2000" dirty="0">
                <a:latin typeface="+mj-lt"/>
              </a:rPr>
              <a:t>γεγονότα βασίζονται στην </a:t>
            </a:r>
            <a:r>
              <a:rPr lang="el-GR" sz="2000" dirty="0" smtClean="0">
                <a:latin typeface="+mj-lt"/>
              </a:rPr>
              <a:t>πραγματικότητα</a:t>
            </a:r>
          </a:p>
          <a:p>
            <a:pPr algn="just">
              <a:lnSpc>
                <a:spcPct val="80000"/>
              </a:lnSpc>
              <a:defRPr/>
            </a:pPr>
            <a:endParaRPr lang="el-GR" sz="2000" dirty="0">
              <a:latin typeface="+mj-lt"/>
            </a:endParaRPr>
          </a:p>
          <a:p>
            <a:pPr algn="just">
              <a:lnSpc>
                <a:spcPct val="80000"/>
              </a:lnSpc>
              <a:defRPr/>
            </a:pPr>
            <a:r>
              <a:rPr lang="el-GR" sz="2000" dirty="0" smtClean="0">
                <a:latin typeface="+mj-lt"/>
              </a:rPr>
              <a:t>Τα </a:t>
            </a:r>
            <a:r>
              <a:rPr lang="el-GR" sz="2000" dirty="0">
                <a:latin typeface="+mj-lt"/>
              </a:rPr>
              <a:t>αντικείμενα με υλική αξία αναδιανέμονται </a:t>
            </a:r>
            <a:r>
              <a:rPr lang="el-GR" sz="2000" dirty="0" smtClean="0">
                <a:latin typeface="+mj-lt"/>
              </a:rPr>
              <a:t>ανάλογα με </a:t>
            </a:r>
            <a:r>
              <a:rPr lang="el-GR" sz="2000" dirty="0">
                <a:latin typeface="+mj-lt"/>
              </a:rPr>
              <a:t>την έκβαση αυτών των αβέβαιων </a:t>
            </a:r>
            <a:r>
              <a:rPr lang="el-GR" sz="2000" dirty="0" smtClean="0">
                <a:latin typeface="+mj-lt"/>
              </a:rPr>
              <a:t>γεγονότων</a:t>
            </a:r>
          </a:p>
          <a:p>
            <a:pPr algn="just">
              <a:lnSpc>
                <a:spcPct val="80000"/>
              </a:lnSpc>
              <a:defRPr/>
            </a:pPr>
            <a:endParaRPr lang="el-GR" sz="2000" dirty="0">
              <a:latin typeface="+mj-lt"/>
            </a:endParaRPr>
          </a:p>
          <a:p>
            <a:pPr algn="just">
              <a:lnSpc>
                <a:spcPct val="80000"/>
              </a:lnSpc>
              <a:defRPr/>
            </a:pPr>
            <a:r>
              <a:rPr lang="el-GR" sz="2000" dirty="0" smtClean="0">
                <a:latin typeface="+mj-lt"/>
              </a:rPr>
              <a:t>Με </a:t>
            </a:r>
            <a:r>
              <a:rPr lang="el-GR" sz="2000" dirty="0">
                <a:latin typeface="+mj-lt"/>
              </a:rPr>
              <a:t>τον όρο «αντικείμενα με υλική αξία» δεν </a:t>
            </a:r>
            <a:r>
              <a:rPr lang="el-GR" sz="2000" dirty="0" smtClean="0">
                <a:latin typeface="+mj-lt"/>
              </a:rPr>
              <a:t>εννοούνται μόνο </a:t>
            </a:r>
            <a:r>
              <a:rPr lang="el-GR" sz="2000" dirty="0">
                <a:latin typeface="+mj-lt"/>
              </a:rPr>
              <a:t>τα χρήματα αλλά και πολύτιμα αντικείμενα, </a:t>
            </a:r>
            <a:r>
              <a:rPr lang="el-GR" sz="2000" dirty="0" smtClean="0">
                <a:latin typeface="+mj-lt"/>
              </a:rPr>
              <a:t>ακίνητα,</a:t>
            </a:r>
            <a:r>
              <a:rPr lang="el-GR" sz="2000" dirty="0">
                <a:latin typeface="+mj-lt"/>
              </a:rPr>
              <a:t> </a:t>
            </a:r>
            <a:r>
              <a:rPr lang="el-GR" sz="2000" dirty="0" smtClean="0">
                <a:latin typeface="+mj-lt"/>
              </a:rPr>
              <a:t>ερωτικές επιθυμίες </a:t>
            </a:r>
            <a:r>
              <a:rPr lang="el-GR" sz="2000" dirty="0" err="1" smtClean="0">
                <a:latin typeface="+mj-lt"/>
              </a:rPr>
              <a:t>κ.λ.π</a:t>
            </a:r>
            <a:r>
              <a:rPr lang="el-GR" sz="2000" dirty="0">
                <a:latin typeface="+mj-lt"/>
              </a:rPr>
              <a:t>. </a:t>
            </a:r>
            <a:r>
              <a:rPr lang="el-GR" sz="2000" dirty="0" smtClean="0">
                <a:latin typeface="+mj-lt"/>
              </a:rPr>
              <a:t>.</a:t>
            </a:r>
            <a:endParaRPr lang="el-GR" sz="2000" dirty="0">
              <a:latin typeface="+mj-lt"/>
            </a:endParaRPr>
          </a:p>
          <a:p>
            <a:endParaRPr lang="el-GR" dirty="0"/>
          </a:p>
        </p:txBody>
      </p:sp>
    </p:spTree>
    <p:extLst>
      <p:ext uri="{BB962C8B-B14F-4D97-AF65-F5344CB8AC3E}">
        <p14:creationId xmlns:p14="http://schemas.microsoft.com/office/powerpoint/2010/main" val="1395845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Πλαίσιο…</a:t>
            </a:r>
            <a:endParaRPr lang="el-GR" dirty="0"/>
          </a:p>
        </p:txBody>
      </p:sp>
      <p:sp>
        <p:nvSpPr>
          <p:cNvPr id="3" name="Θέση περιεχομένου 2"/>
          <p:cNvSpPr>
            <a:spLocks noGrp="1"/>
          </p:cNvSpPr>
          <p:nvPr>
            <p:ph idx="1"/>
          </p:nvPr>
        </p:nvSpPr>
        <p:spPr/>
        <p:txBody>
          <a:bodyPr>
            <a:normAutofit lnSpcReduction="10000"/>
          </a:bodyPr>
          <a:lstStyle/>
          <a:p>
            <a:pPr algn="just"/>
            <a:r>
              <a:rPr lang="el-GR" sz="2400" dirty="0" smtClean="0">
                <a:latin typeface="+mj-lt"/>
              </a:rPr>
              <a:t>Ο τζόγος είναι ιδιαίτερα ανεπτυγμένος, ελκυστικός και διαδεδομένος και προβλέπεται η ανάπτυξη αυτή να συνεχιστεί και να τροφοδοτηθεί παγκόσμια από την </a:t>
            </a:r>
            <a:r>
              <a:rPr lang="en-US" sz="2400" dirty="0" smtClean="0">
                <a:latin typeface="+mj-lt"/>
              </a:rPr>
              <a:t>on line </a:t>
            </a:r>
            <a:r>
              <a:rPr lang="el-GR" sz="2400" dirty="0" smtClean="0">
                <a:latin typeface="+mj-lt"/>
              </a:rPr>
              <a:t>πρόσβαση</a:t>
            </a:r>
          </a:p>
          <a:p>
            <a:pPr algn="just"/>
            <a:endParaRPr lang="el-GR" sz="2400" dirty="0" smtClean="0">
              <a:latin typeface="+mj-lt"/>
            </a:endParaRPr>
          </a:p>
          <a:p>
            <a:pPr algn="just"/>
            <a:r>
              <a:rPr lang="el-GR" sz="2400" dirty="0" smtClean="0">
                <a:latin typeface="+mj-lt"/>
              </a:rPr>
              <a:t>Ένα </a:t>
            </a:r>
            <a:r>
              <a:rPr lang="el-GR" sz="2400" dirty="0">
                <a:latin typeface="+mj-lt"/>
              </a:rPr>
              <a:t>40-80%, 12 </a:t>
            </a:r>
            <a:r>
              <a:rPr lang="el-GR" sz="2400" dirty="0" smtClean="0">
                <a:latin typeface="+mj-lt"/>
              </a:rPr>
              <a:t>μήνες,</a:t>
            </a:r>
            <a:r>
              <a:rPr lang="en-US" sz="2400" dirty="0" smtClean="0">
                <a:latin typeface="+mj-lt"/>
              </a:rPr>
              <a:t> </a:t>
            </a:r>
            <a:r>
              <a:rPr lang="el-GR" sz="2400" dirty="0" smtClean="0">
                <a:latin typeface="+mj-lt"/>
              </a:rPr>
              <a:t>του πληθυσμού στην Ευρώπη είναι ενεργό (</a:t>
            </a:r>
            <a:r>
              <a:rPr lang="en-US" sz="2400" dirty="0" smtClean="0">
                <a:latin typeface="+mj-lt"/>
              </a:rPr>
              <a:t>Griffith 2010)</a:t>
            </a:r>
            <a:endParaRPr lang="el-GR" sz="2400" dirty="0" smtClean="0">
              <a:latin typeface="+mj-lt"/>
            </a:endParaRPr>
          </a:p>
          <a:p>
            <a:pPr algn="just"/>
            <a:endParaRPr lang="en-US" sz="2400" dirty="0" smtClean="0">
              <a:latin typeface="+mj-lt"/>
            </a:endParaRPr>
          </a:p>
          <a:p>
            <a:pPr algn="just"/>
            <a:r>
              <a:rPr lang="en-US" sz="2400" dirty="0" smtClean="0">
                <a:latin typeface="+mj-lt"/>
              </a:rPr>
              <a:t>O </a:t>
            </a:r>
            <a:r>
              <a:rPr lang="el-GR" sz="2400" dirty="0" smtClean="0">
                <a:latin typeface="+mj-lt"/>
              </a:rPr>
              <a:t>τζόγος είναι μεγάλη αγορά και όλοι οι συμμετέχοντες φαίνεται να επωφελούνται</a:t>
            </a:r>
            <a:r>
              <a:rPr lang="en-US" sz="2400" dirty="0" smtClean="0">
                <a:latin typeface="+mj-lt"/>
              </a:rPr>
              <a:t>:</a:t>
            </a:r>
            <a:r>
              <a:rPr lang="el-GR" sz="2400" dirty="0" smtClean="0">
                <a:latin typeface="+mj-lt"/>
              </a:rPr>
              <a:t> κοινωνική δραστηριότητα για τα άτομα, βιομηχανία τζόγου, κυβερνήσεις,  πολιτιστικές / αθλητικές / κοινωνικές δράσεις </a:t>
            </a:r>
          </a:p>
        </p:txBody>
      </p:sp>
    </p:spTree>
    <p:extLst>
      <p:ext uri="{BB962C8B-B14F-4D97-AF65-F5344CB8AC3E}">
        <p14:creationId xmlns:p14="http://schemas.microsoft.com/office/powerpoint/2010/main" val="13583001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normAutofit/>
          </a:bodyPr>
          <a:lstStyle/>
          <a:p>
            <a:pPr algn="just"/>
            <a:r>
              <a:rPr lang="el-GR" sz="2000" dirty="0" smtClean="0">
                <a:latin typeface="+mj-lt"/>
              </a:rPr>
              <a:t>Η απόφαση  του ατόμου να </a:t>
            </a:r>
            <a:r>
              <a:rPr lang="el-GR" sz="2000" dirty="0" err="1" smtClean="0">
                <a:latin typeface="+mj-lt"/>
              </a:rPr>
              <a:t>τζογάρει</a:t>
            </a:r>
            <a:r>
              <a:rPr lang="el-GR" sz="2000" dirty="0" smtClean="0">
                <a:latin typeface="+mj-lt"/>
              </a:rPr>
              <a:t> είναι ατομική επιλογή και προσωπική ευθύνη</a:t>
            </a:r>
          </a:p>
          <a:p>
            <a:pPr algn="just"/>
            <a:endParaRPr lang="el-GR" sz="2000" dirty="0" smtClean="0">
              <a:latin typeface="+mj-lt"/>
            </a:endParaRPr>
          </a:p>
          <a:p>
            <a:pPr algn="just"/>
            <a:r>
              <a:rPr lang="el-GR" sz="2000" dirty="0" smtClean="0">
                <a:latin typeface="+mj-lt"/>
              </a:rPr>
              <a:t>Για να λαμβάνει  τα άτομο αποφάσεις, η βιομηχανία του τζόγου πρέπει να δίνει σαφείς πληροφορίες</a:t>
            </a:r>
            <a:r>
              <a:rPr lang="en-US" sz="2000" dirty="0" smtClean="0">
                <a:latin typeface="+mj-lt"/>
              </a:rPr>
              <a:t>:</a:t>
            </a:r>
            <a:endParaRPr lang="el-GR" sz="2000" dirty="0" smtClean="0">
              <a:latin typeface="+mj-lt"/>
            </a:endParaRPr>
          </a:p>
          <a:p>
            <a:pPr algn="just">
              <a:buFont typeface="Wingdings" pitchFamily="2" charset="2"/>
              <a:buChar char="Ø"/>
            </a:pPr>
            <a:r>
              <a:rPr lang="el-GR" sz="2000" dirty="0" smtClean="0">
                <a:latin typeface="+mj-lt"/>
              </a:rPr>
              <a:t>Εκπαίδευση προσωπικού</a:t>
            </a:r>
          </a:p>
          <a:p>
            <a:pPr algn="just">
              <a:buFont typeface="Wingdings" pitchFamily="2" charset="2"/>
              <a:buChar char="Ø"/>
            </a:pPr>
            <a:r>
              <a:rPr lang="el-GR" sz="2000" dirty="0" smtClean="0">
                <a:latin typeface="+mj-lt"/>
              </a:rPr>
              <a:t>Διαφήμιση και </a:t>
            </a:r>
            <a:r>
              <a:rPr lang="en-US" sz="2000" dirty="0" smtClean="0">
                <a:latin typeface="+mj-lt"/>
              </a:rPr>
              <a:t>marketing</a:t>
            </a:r>
          </a:p>
          <a:p>
            <a:pPr algn="just">
              <a:buFont typeface="Wingdings" pitchFamily="2" charset="2"/>
              <a:buChar char="Ø"/>
            </a:pPr>
            <a:r>
              <a:rPr lang="el-GR" sz="2000" dirty="0" smtClean="0">
                <a:latin typeface="+mj-lt"/>
              </a:rPr>
              <a:t>Συνεργασία με υποστηρικτικές υπηρεσίες</a:t>
            </a:r>
          </a:p>
          <a:p>
            <a:pPr algn="just">
              <a:buFont typeface="Wingdings" pitchFamily="2" charset="2"/>
              <a:buChar char="Ø"/>
            </a:pPr>
            <a:r>
              <a:rPr lang="el-GR" sz="2000" dirty="0" smtClean="0">
                <a:latin typeface="+mj-lt"/>
              </a:rPr>
              <a:t>Ενημέρωση του παίκτη</a:t>
            </a:r>
            <a:endParaRPr lang="en-US" sz="2000" dirty="0" smtClean="0">
              <a:latin typeface="+mj-lt"/>
            </a:endParaRPr>
          </a:p>
          <a:p>
            <a:pPr marL="137160" indent="0">
              <a:buNone/>
            </a:pPr>
            <a:endParaRPr lang="en-US" sz="2400" dirty="0"/>
          </a:p>
          <a:p>
            <a:pPr marL="137160" indent="0">
              <a:buNone/>
            </a:pPr>
            <a:r>
              <a:rPr lang="el-GR" sz="2400" dirty="0" smtClean="0">
                <a:latin typeface="+mj-lt"/>
              </a:rPr>
              <a:t>(</a:t>
            </a:r>
            <a:r>
              <a:rPr lang="en-US" sz="2400" dirty="0">
                <a:latin typeface="+mj-lt"/>
              </a:rPr>
              <a:t>R</a:t>
            </a:r>
            <a:r>
              <a:rPr lang="en-US" sz="2400" dirty="0" smtClean="0">
                <a:latin typeface="+mj-lt"/>
              </a:rPr>
              <a:t>eno Model, </a:t>
            </a:r>
            <a:r>
              <a:rPr lang="en-US" sz="2400" dirty="0" err="1" smtClean="0">
                <a:latin typeface="+mj-lt"/>
              </a:rPr>
              <a:t>Blazscynski</a:t>
            </a:r>
            <a:r>
              <a:rPr lang="en-US" sz="2400" dirty="0" smtClean="0">
                <a:latin typeface="+mj-lt"/>
              </a:rPr>
              <a:t> et al, 2004</a:t>
            </a:r>
            <a:r>
              <a:rPr lang="en-US" dirty="0" smtClean="0">
                <a:latin typeface="+mj-lt"/>
              </a:rPr>
              <a:t>)</a:t>
            </a:r>
            <a:endParaRPr lang="el-GR" dirty="0" smtClean="0">
              <a:latin typeface="+mj-lt"/>
            </a:endParaRPr>
          </a:p>
        </p:txBody>
      </p:sp>
    </p:spTree>
    <p:extLst>
      <p:ext uri="{BB962C8B-B14F-4D97-AF65-F5344CB8AC3E}">
        <p14:creationId xmlns:p14="http://schemas.microsoft.com/office/powerpoint/2010/main" val="1025288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r>
              <a:rPr lang="el-GR" altLang="el-GR" dirty="0" smtClean="0"/>
              <a:t>Ο τζόγος στην Ελλάδα</a:t>
            </a:r>
            <a:endParaRPr lang="el-GR" altLang="el-GR" dirty="0"/>
          </a:p>
        </p:txBody>
      </p:sp>
      <p:sp>
        <p:nvSpPr>
          <p:cNvPr id="8195" name="Rectangle 3"/>
          <p:cNvSpPr>
            <a:spLocks noGrp="1" noChangeArrowheads="1"/>
          </p:cNvSpPr>
          <p:nvPr>
            <p:ph idx="1"/>
          </p:nvPr>
        </p:nvSpPr>
        <p:spPr>
          <a:xfrm>
            <a:off x="628650" y="1268760"/>
            <a:ext cx="7886700" cy="5032028"/>
          </a:xfrm>
        </p:spPr>
        <p:txBody>
          <a:bodyPr>
            <a:normAutofit fontScale="25000" lnSpcReduction="20000"/>
          </a:bodyPr>
          <a:lstStyle/>
          <a:p>
            <a:pPr>
              <a:lnSpc>
                <a:spcPct val="80000"/>
              </a:lnSpc>
            </a:pPr>
            <a:endParaRPr lang="el-GR" altLang="el-GR" sz="2400" dirty="0" smtClean="0"/>
          </a:p>
          <a:p>
            <a:pPr algn="just">
              <a:lnSpc>
                <a:spcPct val="120000"/>
              </a:lnSpc>
            </a:pPr>
            <a:r>
              <a:rPr lang="el-GR" altLang="el-GR" sz="8000" dirty="0" smtClean="0">
                <a:latin typeface="+mj-lt"/>
              </a:rPr>
              <a:t>Τα </a:t>
            </a:r>
            <a:r>
              <a:rPr lang="el-GR" altLang="el-GR" sz="8000" dirty="0">
                <a:latin typeface="+mj-lt"/>
              </a:rPr>
              <a:t>τελευταία χρόνια έχει παρατηρηθεί ιδιαίτερη ανάπτυξη της ενασχόλησης των Ελλήνων με τα τυχερά </a:t>
            </a:r>
            <a:r>
              <a:rPr lang="el-GR" altLang="el-GR" sz="8000" dirty="0" smtClean="0">
                <a:latin typeface="+mj-lt"/>
              </a:rPr>
              <a:t>παιχνίδια</a:t>
            </a:r>
            <a:r>
              <a:rPr lang="en-US" altLang="el-GR" sz="8000" dirty="0" smtClean="0">
                <a:latin typeface="+mj-lt"/>
              </a:rPr>
              <a:t> </a:t>
            </a:r>
            <a:r>
              <a:rPr lang="el-GR" altLang="el-GR" sz="8000" dirty="0" smtClean="0">
                <a:latin typeface="+mj-lt"/>
              </a:rPr>
              <a:t>,έτσι </a:t>
            </a:r>
            <a:r>
              <a:rPr lang="el-GR" altLang="el-GR" sz="8000" dirty="0">
                <a:latin typeface="+mj-lt"/>
              </a:rPr>
              <a:t>ώστε ο τζόγος να θεωρείται </a:t>
            </a:r>
            <a:r>
              <a:rPr lang="el-GR" altLang="el-GR" sz="8000" b="1" dirty="0">
                <a:latin typeface="+mj-lt"/>
              </a:rPr>
              <a:t>κοινωνικό, ψυχολογικό και οικονομικό φαινόμενο. </a:t>
            </a:r>
            <a:endParaRPr lang="el-GR" altLang="el-GR" sz="8000" b="1" dirty="0" smtClean="0">
              <a:latin typeface="+mj-lt"/>
            </a:endParaRPr>
          </a:p>
          <a:p>
            <a:pPr algn="just">
              <a:lnSpc>
                <a:spcPct val="120000"/>
              </a:lnSpc>
            </a:pPr>
            <a:endParaRPr lang="el-GR" altLang="el-GR" sz="8000" b="1" dirty="0" smtClean="0">
              <a:latin typeface="+mj-lt"/>
            </a:endParaRPr>
          </a:p>
          <a:p>
            <a:pPr algn="just">
              <a:lnSpc>
                <a:spcPct val="120000"/>
              </a:lnSpc>
            </a:pPr>
            <a:r>
              <a:rPr lang="en-US" altLang="el-GR" sz="8000" dirty="0" err="1" smtClean="0">
                <a:latin typeface="+mj-lt"/>
              </a:rPr>
              <a:t>Espad</a:t>
            </a:r>
            <a:r>
              <a:rPr lang="en-US" altLang="el-GR" sz="8000" dirty="0" smtClean="0">
                <a:latin typeface="+mj-lt"/>
              </a:rPr>
              <a:t> ,2015 </a:t>
            </a:r>
            <a:r>
              <a:rPr lang="el-GR" altLang="el-GR" sz="8000" dirty="0" smtClean="0">
                <a:latin typeface="+mj-lt"/>
              </a:rPr>
              <a:t> σε μαθητικό πληθυσμό</a:t>
            </a:r>
            <a:r>
              <a:rPr lang="en-US" altLang="el-GR" sz="8000" dirty="0" smtClean="0">
                <a:latin typeface="+mj-lt"/>
              </a:rPr>
              <a:t>:</a:t>
            </a:r>
            <a:r>
              <a:rPr lang="el-GR" altLang="el-GR" sz="8000" dirty="0" smtClean="0">
                <a:latin typeface="+mj-lt"/>
              </a:rPr>
              <a:t> το 8,4% σε κίνδυνο για παθολογικό τζόγο, το 2,9% ήδη τα κριτήρια διαταραχής</a:t>
            </a:r>
          </a:p>
          <a:p>
            <a:pPr algn="just">
              <a:lnSpc>
                <a:spcPct val="120000"/>
              </a:lnSpc>
            </a:pPr>
            <a:endParaRPr lang="el-GR" altLang="el-GR" sz="8000" dirty="0" smtClean="0">
              <a:latin typeface="+mj-lt"/>
            </a:endParaRPr>
          </a:p>
          <a:p>
            <a:pPr marL="137160" indent="0" algn="just">
              <a:lnSpc>
                <a:spcPct val="120000"/>
              </a:lnSpc>
              <a:buNone/>
            </a:pPr>
            <a:r>
              <a:rPr lang="el-GR" altLang="el-GR" sz="8000" i="1" dirty="0" smtClean="0">
                <a:latin typeface="+mj-lt"/>
              </a:rPr>
              <a:t>Προβλήματα τζόγου στους νέους δεν αναγνωρίζονται</a:t>
            </a:r>
            <a:r>
              <a:rPr lang="en-US" altLang="el-GR" sz="8000" i="1" dirty="0" smtClean="0">
                <a:latin typeface="+mj-lt"/>
              </a:rPr>
              <a:t> </a:t>
            </a:r>
            <a:r>
              <a:rPr lang="el-GR" altLang="el-GR" sz="8000" i="1" dirty="0" smtClean="0">
                <a:latin typeface="+mj-lt"/>
              </a:rPr>
              <a:t>/ δεν τυχαίνουν της ίδιας προσοχής με </a:t>
            </a:r>
            <a:r>
              <a:rPr lang="el-GR" altLang="el-GR" sz="8000" i="1" dirty="0" err="1" smtClean="0">
                <a:latin typeface="+mj-lt"/>
              </a:rPr>
              <a:t>π.χ</a:t>
            </a:r>
            <a:r>
              <a:rPr lang="el-GR" altLang="el-GR" sz="8000" i="1" dirty="0" smtClean="0">
                <a:latin typeface="+mj-lt"/>
              </a:rPr>
              <a:t> ναρκωτικά (</a:t>
            </a:r>
            <a:r>
              <a:rPr lang="en-US" altLang="el-GR" sz="8000" i="1" dirty="0" smtClean="0">
                <a:latin typeface="+mj-lt"/>
              </a:rPr>
              <a:t>Dickson, Derevensky,2006)</a:t>
            </a:r>
            <a:endParaRPr lang="el-GR" altLang="el-GR" sz="8000" i="1" dirty="0" smtClean="0">
              <a:latin typeface="+mj-lt"/>
            </a:endParaRPr>
          </a:p>
          <a:p>
            <a:pPr marL="137160" indent="0" algn="just">
              <a:lnSpc>
                <a:spcPct val="120000"/>
              </a:lnSpc>
              <a:buNone/>
            </a:pPr>
            <a:r>
              <a:rPr lang="el-GR" altLang="el-GR" sz="8000" i="1" dirty="0" smtClean="0">
                <a:latin typeface="+mj-lt"/>
              </a:rPr>
              <a:t>Επιτακτική ανάγκη για προγράμματα πρόληψης &amp;</a:t>
            </a:r>
            <a:r>
              <a:rPr lang="en-US" altLang="el-GR" sz="8000" i="1" dirty="0" smtClean="0">
                <a:latin typeface="+mj-lt"/>
              </a:rPr>
              <a:t> </a:t>
            </a:r>
            <a:r>
              <a:rPr lang="el-GR" altLang="el-GR" sz="8000" i="1" dirty="0" smtClean="0">
                <a:latin typeface="+mj-lt"/>
              </a:rPr>
              <a:t>εκπαίδευση επαγγελματιών</a:t>
            </a:r>
          </a:p>
          <a:p>
            <a:pPr marL="137160" indent="0">
              <a:lnSpc>
                <a:spcPct val="170000"/>
              </a:lnSpc>
              <a:buNone/>
            </a:pPr>
            <a:endParaRPr lang="el-GR" sz="8000" dirty="0" smtClean="0">
              <a:latin typeface="+mj-lt"/>
            </a:endParaRPr>
          </a:p>
        </p:txBody>
      </p:sp>
    </p:spTree>
    <p:extLst>
      <p:ext uri="{BB962C8B-B14F-4D97-AF65-F5344CB8AC3E}">
        <p14:creationId xmlns:p14="http://schemas.microsoft.com/office/powerpoint/2010/main" val="26846537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620688"/>
            <a:ext cx="8229600" cy="5688672"/>
          </a:xfrm>
        </p:spPr>
        <p:txBody>
          <a:bodyPr>
            <a:normAutofit/>
          </a:bodyPr>
          <a:lstStyle/>
          <a:p>
            <a:pPr algn="just"/>
            <a:r>
              <a:rPr lang="el-GR" sz="2000" dirty="0">
                <a:latin typeface="+mj-lt"/>
              </a:rPr>
              <a:t>τ</a:t>
            </a:r>
            <a:r>
              <a:rPr lang="el-GR" sz="2000" dirty="0" smtClean="0">
                <a:latin typeface="+mj-lt"/>
              </a:rPr>
              <a:t>ο </a:t>
            </a:r>
            <a:r>
              <a:rPr lang="el-GR" sz="2000" dirty="0">
                <a:latin typeface="+mj-lt"/>
              </a:rPr>
              <a:t>2017, η νόμιμη αγορά των τυχερών παιγνίων στην Ελλάδα ανήλθε στα 11 δισ. ευρώ. Τα 6 δισ. προέρχονται από τα επίγεια παιχνίδια (ΟΠΑΠ, Καζίνα, Λαχεία, Ιππόδρομος) και τα 5 δισ. από τα διαδικτυακά παιχνίδια. Εκτιμάται ότι για το 2018, </a:t>
            </a:r>
            <a:r>
              <a:rPr lang="el-GR" sz="2000" dirty="0" smtClean="0">
                <a:latin typeface="+mj-lt"/>
              </a:rPr>
              <a:t>ο </a:t>
            </a:r>
            <a:r>
              <a:rPr lang="el-GR" sz="2000" dirty="0">
                <a:latin typeface="+mj-lt"/>
              </a:rPr>
              <a:t>συνολικός τζίρος  των τυχερών παιγνίων θα αυξηθεί. </a:t>
            </a:r>
            <a:endParaRPr lang="el-GR" sz="2000" dirty="0" smtClean="0">
              <a:latin typeface="+mj-lt"/>
            </a:endParaRPr>
          </a:p>
          <a:p>
            <a:pPr algn="just"/>
            <a:endParaRPr lang="el-GR" sz="2000" dirty="0" smtClean="0">
              <a:latin typeface="+mj-lt"/>
            </a:endParaRPr>
          </a:p>
          <a:p>
            <a:pPr algn="just"/>
            <a:r>
              <a:rPr lang="el-GR" altLang="el-GR" sz="2000" dirty="0" smtClean="0">
                <a:latin typeface="+mj-lt"/>
              </a:rPr>
              <a:t>Ο </a:t>
            </a:r>
            <a:r>
              <a:rPr lang="el-GR" altLang="el-GR" sz="2000" dirty="0">
                <a:latin typeface="+mj-lt"/>
              </a:rPr>
              <a:t>παράνομος τζόγος ανέρχεται 5-6 δις ευρώ και  στη </a:t>
            </a:r>
            <a:r>
              <a:rPr lang="el-GR" sz="2000" dirty="0">
                <a:latin typeface="+mj-lt"/>
              </a:rPr>
              <a:t>«μαύρη λίστα» της Ελληνικής Επιτροπής Ελέγχου Παιγνίων βρίσκονται 2.700 παράνομοι </a:t>
            </a:r>
            <a:r>
              <a:rPr lang="el-GR" sz="2000" dirty="0" err="1">
                <a:latin typeface="+mj-lt"/>
              </a:rPr>
              <a:t>ιστότοποι</a:t>
            </a:r>
            <a:r>
              <a:rPr lang="el-GR" sz="2000" dirty="0" smtClean="0">
                <a:latin typeface="+mj-lt"/>
              </a:rPr>
              <a:t>.</a:t>
            </a:r>
          </a:p>
          <a:p>
            <a:pPr algn="just"/>
            <a:endParaRPr lang="el-GR" sz="2000" dirty="0">
              <a:latin typeface="+mj-lt"/>
            </a:endParaRPr>
          </a:p>
          <a:p>
            <a:pPr algn="just"/>
            <a:r>
              <a:rPr lang="el-GR" sz="2000" dirty="0">
                <a:latin typeface="+mj-lt"/>
              </a:rPr>
              <a:t>Φαίνεται ότι  σταδιακά μεγαλύτερο ρόλο αρχίζουν να παίζουν οι </a:t>
            </a:r>
            <a:r>
              <a:rPr lang="el-GR" sz="2000" dirty="0" err="1">
                <a:latin typeface="+mj-lt"/>
              </a:rPr>
              <a:t>online</a:t>
            </a:r>
            <a:r>
              <a:rPr lang="el-GR" sz="2000" dirty="0">
                <a:latin typeface="+mj-lt"/>
              </a:rPr>
              <a:t> εταιρείες </a:t>
            </a:r>
            <a:r>
              <a:rPr lang="el-GR" sz="2000" dirty="0" err="1">
                <a:latin typeface="+mj-lt"/>
              </a:rPr>
              <a:t>στοιχηματισμού</a:t>
            </a:r>
            <a:r>
              <a:rPr lang="el-GR" sz="2000" dirty="0">
                <a:latin typeface="+mj-lt"/>
              </a:rPr>
              <a:t> </a:t>
            </a:r>
            <a:r>
              <a:rPr lang="el-GR" sz="2000" dirty="0" smtClean="0">
                <a:latin typeface="+mj-lt"/>
              </a:rPr>
              <a:t>- αποτέλεσμα </a:t>
            </a:r>
            <a:r>
              <a:rPr lang="el-GR" sz="2000" dirty="0">
                <a:latin typeface="+mj-lt"/>
              </a:rPr>
              <a:t>και της γενικότερης ανάπτυξης του διαδικτύου, οι οποίες φαίνεται να αγγίζουν στο 2018, ή</a:t>
            </a:r>
            <a:r>
              <a:rPr lang="en-US" sz="2000" dirty="0">
                <a:latin typeface="+mj-lt"/>
              </a:rPr>
              <a:t> </a:t>
            </a:r>
            <a:r>
              <a:rPr lang="el-GR" sz="2000" dirty="0">
                <a:latin typeface="+mj-lt"/>
              </a:rPr>
              <a:t>και να ξεπερνούν, τα 6 δισ. ευρώ σε ακαθάριστα έσοδα. </a:t>
            </a:r>
            <a:r>
              <a:rPr lang="el-GR" sz="2000" dirty="0" smtClean="0">
                <a:latin typeface="+mj-lt"/>
              </a:rPr>
              <a:t>(από </a:t>
            </a:r>
            <a:r>
              <a:rPr lang="el-GR" sz="2000" dirty="0">
                <a:latin typeface="+mj-lt"/>
              </a:rPr>
              <a:t>1,9 δισ. το 2015).</a:t>
            </a:r>
          </a:p>
          <a:p>
            <a:endParaRPr lang="el-GR" sz="2000" dirty="0">
              <a:latin typeface="+mj-lt"/>
            </a:endParaRPr>
          </a:p>
          <a:p>
            <a:endParaRPr lang="el-GR" dirty="0"/>
          </a:p>
          <a:p>
            <a:endParaRPr lang="el-GR" dirty="0"/>
          </a:p>
        </p:txBody>
      </p:sp>
    </p:spTree>
    <p:extLst>
      <p:ext uri="{BB962C8B-B14F-4D97-AF65-F5344CB8AC3E}">
        <p14:creationId xmlns:p14="http://schemas.microsoft.com/office/powerpoint/2010/main" val="137469343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Προσαρμοσμένο 12">
      <a:dk1>
        <a:sysClr val="windowText" lastClr="000000"/>
      </a:dk1>
      <a:lt1>
        <a:srgbClr val="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Apex</Template>
  <TotalTime>408</TotalTime>
  <Words>1454</Words>
  <Application>Microsoft Office PowerPoint</Application>
  <PresentationFormat>Προβολή στην οθόνη (4:3)</PresentationFormat>
  <Paragraphs>173</Paragraphs>
  <Slides>25</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25</vt:i4>
      </vt:variant>
    </vt:vector>
  </HeadingPairs>
  <TitlesOfParts>
    <vt:vector size="26" baseType="lpstr">
      <vt:lpstr>Αποκορύφωμα</vt:lpstr>
      <vt:lpstr>             ΠΡΟΒΛΗΜΑΤΙΚΗ ΕΝΑΣΧΟΛΗΣΗ ΜΕ ΤΑ ΤΥΧΕΡΑ ΠΑΙΧΝΙΔΙΑ  Εκπαιδευτικό  Αρχή Αντιμετώπισης Εξαρτήσεων Κύπρου 31/1-1/2/2019  Ελένη Βοτίκα Ψυχολόγος, Οικογενειακή θεραπεύτρια,  Σύμβουλος Εξαρτήσεων Υπεύθυνη ΚΕΘΕΑ ΑΛΦΑ       </vt:lpstr>
      <vt:lpstr>Ιστορικά ….</vt:lpstr>
      <vt:lpstr>Παρουσίαση του PowerPoint</vt:lpstr>
      <vt:lpstr>ορισμός τζόγου</vt:lpstr>
      <vt:lpstr>στοιχεία που εμπεριέχουν οι ορισμοί</vt:lpstr>
      <vt:lpstr>Πλαίσιο…</vt:lpstr>
      <vt:lpstr>Παρουσίαση του PowerPoint</vt:lpstr>
      <vt:lpstr>Ο τζόγος στην Ελλάδα</vt:lpstr>
      <vt:lpstr>Παρουσίαση του PowerPoint</vt:lpstr>
      <vt:lpstr>Βασικές κατηγορίες τυχερών παιχνιδιών</vt:lpstr>
      <vt:lpstr>  διαδικτυακός τζόγος :  παγκοσμιότητα, υψηλή προσβασιμότητα ,  διαθεσιμότητα </vt:lpstr>
      <vt:lpstr>κατηγορίες</vt:lpstr>
      <vt:lpstr> χαρακτηριστικά κοινωνικού παίκτη</vt:lpstr>
      <vt:lpstr>Παρουσίαση του PowerPoint</vt:lpstr>
      <vt:lpstr>Διαταραχή του τζόγου</vt:lpstr>
      <vt:lpstr>Στοιχεία που αφορούν στην έναρξη</vt:lpstr>
      <vt:lpstr>σύμφωνα με το Συμβούλιο της Αριζόνας</vt:lpstr>
      <vt:lpstr>Προφίλ ατόμων που επισκέφθηκαν το ΚΕΘΕΑ ΑΛΦΑ (2014-2018)</vt:lpstr>
      <vt:lpstr>Προφίλ ατόμων που επισκέφθηκαν το ΚΕΘΕΑ ΑΛΦΑ (2014-2018)</vt:lpstr>
      <vt:lpstr>  Προφίλ ατόμων που επισκέφθηκαν   το ΚΕΘΕΑ ΑΛΦΑ </vt:lpstr>
      <vt:lpstr>Προφίλ ατόμων που επισκέφθηκαν   το ΚΕΘΕΑ ΑΛΦΑ</vt:lpstr>
      <vt:lpstr>Προφίλ ατόμων που επισκέφθηκαν   το ΚΕΘΕΑ ΑΛΦΑ</vt:lpstr>
      <vt:lpstr>Προφίλ ατόμων που επισκέφθηκαν   το ΚΕΘΕΑ ΑΛΦΑ</vt:lpstr>
      <vt:lpstr>Προφίλ ατόμων που επισκέφθηκαν   το ΚΕΘΕΑ ΑΛΦΑ</vt:lpstr>
      <vt:lpstr>Προφίλ ατόμων που επισκέφθηκαν   το ΚΕΘΕΑ ΑΛΦΑ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42</cp:revision>
  <dcterms:created xsi:type="dcterms:W3CDTF">2019-01-16T17:44:37Z</dcterms:created>
  <dcterms:modified xsi:type="dcterms:W3CDTF">2019-01-27T18:50:13Z</dcterms:modified>
</cp:coreProperties>
</file>